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60" r:id="rId2"/>
    <p:sldId id="261" r:id="rId3"/>
    <p:sldId id="265" r:id="rId4"/>
    <p:sldId id="266" r:id="rId5"/>
    <p:sldId id="271" r:id="rId6"/>
    <p:sldId id="267" r:id="rId7"/>
    <p:sldId id="269" r:id="rId8"/>
    <p:sldId id="263" r:id="rId9"/>
    <p:sldId id="27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82" autoAdjust="0"/>
    <p:restoredTop sz="94660"/>
  </p:normalViewPr>
  <p:slideViewPr>
    <p:cSldViewPr>
      <p:cViewPr>
        <p:scale>
          <a:sx n="75" d="100"/>
          <a:sy n="75" d="100"/>
        </p:scale>
        <p:origin x="-122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FB85117C-DE9B-4ED2-808D-E22967CC3590}" type="datetimeFigureOut">
              <a:rPr lang="en-US" smtClean="0"/>
              <a:pPr/>
              <a:t>03/04/2019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E4F5EA6-0CBD-4FE5-8FFE-DCBA49D7B23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85117C-DE9B-4ED2-808D-E22967CC3590}" type="datetimeFigureOut">
              <a:rPr lang="en-US" smtClean="0"/>
              <a:pPr/>
              <a:t>03/04/2019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F5EA6-0CBD-4FE5-8FFE-DCBA49D7B2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85117C-DE9B-4ED2-808D-E22967CC3590}" type="datetimeFigureOut">
              <a:rPr lang="en-US" smtClean="0"/>
              <a:pPr/>
              <a:t>03/04/2019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F5EA6-0CBD-4FE5-8FFE-DCBA49D7B2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B85117C-DE9B-4ED2-808D-E22967CC3590}" type="datetimeFigureOut">
              <a:rPr lang="en-US" smtClean="0"/>
              <a:pPr/>
              <a:t>03/04/2019</a:t>
            </a:fld>
            <a:endParaRPr lang="en-US"/>
          </a:p>
        </p:txBody>
      </p:sp>
      <p:sp>
        <p:nvSpPr>
          <p:cNvPr id="9" name="Slide Number Placeholder 8"/>
          <p:cNvSpPr>
            <a:spLocks noGrp="1"/>
          </p:cNvSpPr>
          <p:nvPr>
            <p:ph type="sldNum" sz="quarter" idx="15"/>
          </p:nvPr>
        </p:nvSpPr>
        <p:spPr/>
        <p:txBody>
          <a:bodyPr rtlCol="0"/>
          <a:lstStyle/>
          <a:p>
            <a:fld id="{8E4F5EA6-0CBD-4FE5-8FFE-DCBA49D7B231}"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B85117C-DE9B-4ED2-808D-E22967CC3590}" type="datetimeFigureOut">
              <a:rPr lang="en-US" smtClean="0"/>
              <a:pPr/>
              <a:t>03/04/2019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E4F5EA6-0CBD-4FE5-8FFE-DCBA49D7B23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B85117C-DE9B-4ED2-808D-E22967CC3590}" type="datetimeFigureOut">
              <a:rPr lang="en-US" smtClean="0"/>
              <a:pPr/>
              <a:t>03/04/2019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4F5EA6-0CBD-4FE5-8FFE-DCBA49D7B231}"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B85117C-DE9B-4ED2-808D-E22967CC3590}" type="datetimeFigureOut">
              <a:rPr lang="en-US" smtClean="0"/>
              <a:pPr/>
              <a:t>03/04/2019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4F5EA6-0CBD-4FE5-8FFE-DCBA49D7B231}"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B85117C-DE9B-4ED2-808D-E22967CC3590}" type="datetimeFigureOut">
              <a:rPr lang="en-US" smtClean="0"/>
              <a:pPr/>
              <a:t>03/04/2019</a:t>
            </a:fld>
            <a:endParaRPr lang="en-US"/>
          </a:p>
        </p:txBody>
      </p:sp>
      <p:sp>
        <p:nvSpPr>
          <p:cNvPr id="7" name="Slide Number Placeholder 6"/>
          <p:cNvSpPr>
            <a:spLocks noGrp="1"/>
          </p:cNvSpPr>
          <p:nvPr>
            <p:ph type="sldNum" sz="quarter" idx="11"/>
          </p:nvPr>
        </p:nvSpPr>
        <p:spPr/>
        <p:txBody>
          <a:bodyPr rtlCol="0"/>
          <a:lstStyle/>
          <a:p>
            <a:fld id="{8E4F5EA6-0CBD-4FE5-8FFE-DCBA49D7B231}"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85117C-DE9B-4ED2-808D-E22967CC3590}" type="datetimeFigureOut">
              <a:rPr lang="en-US" smtClean="0"/>
              <a:pPr/>
              <a:t>03/04/2019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4F5EA6-0CBD-4FE5-8FFE-DCBA49D7B2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B85117C-DE9B-4ED2-808D-E22967CC3590}" type="datetimeFigureOut">
              <a:rPr lang="en-US" smtClean="0"/>
              <a:pPr/>
              <a:t>03/04/2019</a:t>
            </a:fld>
            <a:endParaRPr lang="en-US"/>
          </a:p>
        </p:txBody>
      </p:sp>
      <p:sp>
        <p:nvSpPr>
          <p:cNvPr id="22" name="Slide Number Placeholder 21"/>
          <p:cNvSpPr>
            <a:spLocks noGrp="1"/>
          </p:cNvSpPr>
          <p:nvPr>
            <p:ph type="sldNum" sz="quarter" idx="15"/>
          </p:nvPr>
        </p:nvSpPr>
        <p:spPr/>
        <p:txBody>
          <a:bodyPr rtlCol="0"/>
          <a:lstStyle/>
          <a:p>
            <a:fld id="{8E4F5EA6-0CBD-4FE5-8FFE-DCBA49D7B231}"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B85117C-DE9B-4ED2-808D-E22967CC3590}" type="datetimeFigureOut">
              <a:rPr lang="en-US" smtClean="0"/>
              <a:pPr/>
              <a:t>03/04/2019</a:t>
            </a:fld>
            <a:endParaRPr lang="en-US"/>
          </a:p>
        </p:txBody>
      </p:sp>
      <p:sp>
        <p:nvSpPr>
          <p:cNvPr id="18" name="Slide Number Placeholder 17"/>
          <p:cNvSpPr>
            <a:spLocks noGrp="1"/>
          </p:cNvSpPr>
          <p:nvPr>
            <p:ph type="sldNum" sz="quarter" idx="11"/>
          </p:nvPr>
        </p:nvSpPr>
        <p:spPr/>
        <p:txBody>
          <a:bodyPr rtlCol="0"/>
          <a:lstStyle/>
          <a:p>
            <a:fld id="{8E4F5EA6-0CBD-4FE5-8FFE-DCBA49D7B231}"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B85117C-DE9B-4ED2-808D-E22967CC3590}" type="datetimeFigureOut">
              <a:rPr lang="en-US" smtClean="0"/>
              <a:pPr/>
              <a:t>03/04/2019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E4F5EA6-0CBD-4FE5-8FFE-DCBA49D7B2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hemgreenenergy.in/hot-dipped-galvanized-structure"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quantumepoxy.co.in/"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477000"/>
          </a:xfrm>
        </p:spPr>
        <p:txBody>
          <a:bodyPr>
            <a:normAutofit/>
          </a:bodyPr>
          <a:lstStyle/>
          <a:p>
            <a:endParaRPr lang="en-US" sz="4000" dirty="0" smtClean="0">
              <a:effectLst>
                <a:reflection blurRad="6350" stA="55000" endA="300" endPos="45500" dir="5400000" sy="-100000" algn="bl" rotWithShape="0"/>
              </a:effectLst>
              <a:latin typeface="Times New Roman" pitchFamily="18" charset="0"/>
              <a:cs typeface="Times New Roman" pitchFamily="18" charset="0"/>
            </a:endParaRPr>
          </a:p>
          <a:p>
            <a:r>
              <a:rPr lang="en-US" sz="4000" dirty="0" smtClean="0">
                <a:effectLst>
                  <a:reflection blurRad="6350" stA="55000" endA="300" endPos="45500" dir="5400000" sy="-100000" algn="bl" rotWithShape="0"/>
                </a:effectLst>
                <a:latin typeface="Times New Roman" pitchFamily="18" charset="0"/>
                <a:cs typeface="Times New Roman" pitchFamily="18" charset="0"/>
              </a:rPr>
              <a:t>   </a:t>
            </a:r>
          </a:p>
          <a:p>
            <a:endParaRPr lang="en-US" sz="4000" dirty="0" smtClean="0">
              <a:effectLst>
                <a:reflection blurRad="6350" stA="55000" endA="300" endPos="45500" dir="5400000" sy="-100000" algn="bl" rotWithShape="0"/>
              </a:effectLst>
              <a:latin typeface="Times New Roman" pitchFamily="18" charset="0"/>
              <a:cs typeface="Times New Roman" pitchFamily="18" charset="0"/>
            </a:endParaRPr>
          </a:p>
          <a:p>
            <a:endParaRPr lang="en-US" sz="4000" dirty="0" smtClean="0">
              <a:effectLst>
                <a:reflection blurRad="6350" stA="55000" endA="300" endPos="45500" dir="5400000" sy="-100000" algn="bl" rotWithShape="0"/>
              </a:effectLst>
              <a:latin typeface="Times New Roman" pitchFamily="18" charset="0"/>
              <a:cs typeface="Times New Roman" pitchFamily="18" charset="0"/>
            </a:endParaRPr>
          </a:p>
          <a:p>
            <a:r>
              <a:rPr lang="en-US" sz="2800" dirty="0" smtClean="0">
                <a:solidFill>
                  <a:srgbClr val="008000"/>
                </a:solidFill>
                <a:effectLst>
                  <a:reflection blurRad="6350" stA="55000" endA="300" endPos="45500" dir="5400000" sy="-100000" algn="bl" rotWithShape="0"/>
                </a:effectLst>
                <a:latin typeface="Times New Roman" pitchFamily="18" charset="0"/>
                <a:cs typeface="Times New Roman" pitchFamily="18" charset="0"/>
              </a:rPr>
              <a:t>                     </a:t>
            </a:r>
            <a:r>
              <a:rPr lang="en-US" sz="3200" dirty="0" smtClean="0">
                <a:solidFill>
                  <a:srgbClr val="00B050"/>
                </a:solidFill>
                <a:effectLst>
                  <a:reflection blurRad="6350" stA="55000" endA="300" endPos="45500" dir="5400000" sy="-100000" algn="bl" rotWithShape="0"/>
                </a:effectLst>
                <a:latin typeface="Times New Roman" pitchFamily="18" charset="0"/>
                <a:cs typeface="Times New Roman" pitchFamily="18" charset="0"/>
              </a:rPr>
              <a:t>Welcome to HEM GREEN ENERGY    					SOLUTION</a:t>
            </a:r>
          </a:p>
          <a:p>
            <a:endParaRPr lang="en-US" sz="3200" dirty="0" smtClean="0">
              <a:solidFill>
                <a:srgbClr val="00B050"/>
              </a:solidFill>
              <a:effectLst>
                <a:reflection blurRad="6350" stA="55000" endA="300" endPos="45500" dir="5400000" sy="-100000" algn="bl" rotWithShape="0"/>
              </a:effectLst>
              <a:latin typeface="Times New Roman" pitchFamily="18" charset="0"/>
              <a:cs typeface="Times New Roman" pitchFamily="18" charset="0"/>
            </a:endParaRPr>
          </a:p>
          <a:p>
            <a:endParaRPr lang="en-US" sz="3200" dirty="0" smtClean="0">
              <a:solidFill>
                <a:srgbClr val="00B050"/>
              </a:solidFill>
              <a:effectLst>
                <a:reflection blurRad="6350" stA="55000" endA="300" endPos="45500" dir="5400000" sy="-100000" algn="bl" rotWithShape="0"/>
              </a:effectLst>
              <a:latin typeface="Times New Roman" pitchFamily="18" charset="0"/>
              <a:cs typeface="Times New Roman" pitchFamily="18" charset="0"/>
            </a:endParaRPr>
          </a:p>
          <a:p>
            <a:r>
              <a:rPr lang="en-US" sz="4000" b="1" dirty="0" smtClean="0"/>
              <a:t>                                 </a:t>
            </a:r>
            <a:endParaRPr lang="en-US" sz="2400" dirty="0" smtClean="0">
              <a:solidFill>
                <a:schemeClr val="tx1">
                  <a:lumMod val="75000"/>
                </a:schemeClr>
              </a:solidFill>
              <a:latin typeface="Times New Roman" pitchFamily="18" charset="0"/>
              <a:cs typeface="Times New Roman" pitchFamily="18" charset="0"/>
            </a:endParaRPr>
          </a:p>
          <a:p>
            <a:r>
              <a:rPr lang="en-US" sz="1400" dirty="0" smtClean="0"/>
              <a:t>						</a:t>
            </a:r>
          </a:p>
          <a:p>
            <a:r>
              <a:rPr lang="en-US" sz="1400" dirty="0" smtClean="0"/>
              <a:t>						</a:t>
            </a:r>
            <a:r>
              <a:rPr lang="en-US" sz="1500" dirty="0" smtClean="0">
                <a:solidFill>
                  <a:schemeClr val="tx1"/>
                </a:solidFill>
              </a:rPr>
              <a:t>http://hemgreenenergy.in/</a:t>
            </a:r>
            <a:r>
              <a:rPr lang="en-US" sz="1500" dirty="0" smtClean="0"/>
              <a:t> </a:t>
            </a:r>
            <a:endParaRPr lang="en-US" sz="1500" dirty="0"/>
          </a:p>
        </p:txBody>
      </p:sp>
      <p:pic>
        <p:nvPicPr>
          <p:cNvPr id="102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2667000" y="838200"/>
            <a:ext cx="3352800" cy="6858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solidFill>
                  <a:schemeClr val="bg1"/>
                </a:solidFill>
                <a:latin typeface="Times New Roman" pitchFamily="18" charset="0"/>
                <a:cs typeface="Times New Roman" pitchFamily="18" charset="0"/>
              </a:rPr>
              <a:t>About us</a:t>
            </a:r>
            <a:endParaRPr lang="en-US" sz="2800" dirty="0">
              <a:solidFill>
                <a:schemeClr val="bg1"/>
              </a:solidFill>
            </a:endParaRPr>
          </a:p>
        </p:txBody>
      </p:sp>
      <p:pic>
        <p:nvPicPr>
          <p:cNvPr id="8"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
        <p:nvSpPr>
          <p:cNvPr id="11" name="Subtitle 10"/>
          <p:cNvSpPr>
            <a:spLocks noGrp="1"/>
          </p:cNvSpPr>
          <p:nvPr>
            <p:ph type="subTitle" idx="1"/>
          </p:nvPr>
        </p:nvSpPr>
        <p:spPr>
          <a:xfrm>
            <a:off x="1295400" y="304800"/>
            <a:ext cx="6858000" cy="6248400"/>
          </a:xfrm>
        </p:spPr>
        <p:txBody>
          <a:bodyPr>
            <a:normAutofit fontScale="92500" lnSpcReduction="10000"/>
          </a:bodyPr>
          <a:lstStyle/>
          <a:p>
            <a:pPr algn="r"/>
            <a:endParaRPr lang="en-US" dirty="0" smtClean="0">
              <a:solidFill>
                <a:schemeClr val="tx1"/>
              </a:solidFill>
            </a:endParaRPr>
          </a:p>
          <a:p>
            <a:pPr algn="r"/>
            <a:endParaRPr lang="en-US" dirty="0" smtClean="0">
              <a:solidFill>
                <a:schemeClr val="tx1"/>
              </a:solidFill>
            </a:endParaRPr>
          </a:p>
          <a:p>
            <a:pPr algn="r"/>
            <a:endParaRPr lang="en-US" dirty="0" smtClean="0">
              <a:solidFill>
                <a:schemeClr val="tx1"/>
              </a:solidFill>
            </a:endParaRPr>
          </a:p>
          <a:p>
            <a:pPr algn="r"/>
            <a:endParaRPr lang="en-US" dirty="0" smtClean="0">
              <a:solidFill>
                <a:schemeClr val="tx1"/>
              </a:solidFill>
            </a:endParaRPr>
          </a:p>
          <a:p>
            <a:pPr algn="just"/>
            <a:endParaRPr lang="en-US" sz="2000" b="0" dirty="0" smtClean="0">
              <a:latin typeface="Times New Roman" pitchFamily="18" charset="0"/>
              <a:cs typeface="Times New Roman" pitchFamily="18" charset="0"/>
            </a:endParaRPr>
          </a:p>
          <a:p>
            <a:pPr algn="just"/>
            <a:endParaRPr lang="en-US" sz="2000" b="0" dirty="0" smtClean="0">
              <a:latin typeface="Times New Roman" pitchFamily="18" charset="0"/>
              <a:cs typeface="Times New Roman" pitchFamily="18" charset="0"/>
            </a:endParaRPr>
          </a:p>
          <a:p>
            <a:pPr algn="just"/>
            <a:r>
              <a:rPr lang="en-US" sz="2000" b="0" dirty="0" smtClean="0">
                <a:latin typeface="Times New Roman" pitchFamily="18" charset="0"/>
                <a:cs typeface="Times New Roman" pitchFamily="18" charset="0"/>
              </a:rPr>
              <a:t>	</a:t>
            </a:r>
            <a:r>
              <a:rPr lang="en-US" sz="2000" b="0" dirty="0" smtClean="0">
                <a:solidFill>
                  <a:schemeClr val="tx1"/>
                </a:solidFill>
                <a:latin typeface="Times New Roman" pitchFamily="18" charset="0"/>
                <a:cs typeface="Times New Roman" pitchFamily="18" charset="0"/>
              </a:rPr>
              <a:t>Established in the year of 2014, we, Hem Green Energy Solutions are one of the most trusted names, engaged in manufacturing and wholesaling a wide range of Solar Connectors, Solar Cable, GI Earthing Strip, Bus Bar Wire, Solar Meter, Solar Junction Box, Off Grid Solar Power Plant, Solar Surge Protective Device and many more. Our presented series of products are extensively used across various industries owing to their dimensional accuracy, longer life, durable nature and best quality. Our range of products is developed employing the advanced technology. Further, these products can be altered as per the exact requirement of patrons at competitive prices.</a:t>
            </a:r>
          </a:p>
          <a:p>
            <a:pPr algn="r"/>
            <a:endParaRPr lang="en-US" dirty="0" smtClean="0">
              <a:solidFill>
                <a:schemeClr val="tx1"/>
              </a:solidFill>
            </a:endParaRPr>
          </a:p>
          <a:p>
            <a:pPr algn="r"/>
            <a:endParaRPr lang="en-US" dirty="0" smtClean="0">
              <a:solidFill>
                <a:schemeClr val="tx1"/>
              </a:solidFill>
            </a:endParaRPr>
          </a:p>
          <a:p>
            <a:pPr algn="r"/>
            <a:endParaRPr lang="en-US" sz="1400" dirty="0" smtClean="0">
              <a:solidFill>
                <a:schemeClr val="tx1"/>
              </a:solidFill>
            </a:endParaRPr>
          </a:p>
          <a:p>
            <a:pPr algn="r"/>
            <a:r>
              <a:rPr lang="en-US" sz="1400" dirty="0" smtClean="0">
                <a:solidFill>
                  <a:schemeClr val="tx1"/>
                </a:solidFill>
              </a:rPr>
              <a:t>http://hemgreenenergy.in/</a:t>
            </a:r>
            <a:r>
              <a:rPr lang="en-US" dirty="0" smtClean="0"/>
              <a:t> </a:t>
            </a:r>
          </a:p>
          <a:p>
            <a:pPr algn="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457200"/>
            <a:ext cx="6400800" cy="6096000"/>
          </a:xfrm>
        </p:spPr>
        <p:txBody>
          <a:bodyPr>
            <a:normAutofit lnSpcReduction="10000"/>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r>
              <a:rPr lang="en-US" sz="2400" b="0" dirty="0" smtClean="0">
                <a:latin typeface="Times New Roman" pitchFamily="18" charset="0"/>
                <a:cs typeface="Times New Roman" pitchFamily="18" charset="0"/>
              </a:rPr>
              <a:t>	</a:t>
            </a:r>
            <a:r>
              <a:rPr lang="en-US" sz="2400" b="0" dirty="0" smtClean="0">
                <a:solidFill>
                  <a:schemeClr val="tx1"/>
                </a:solidFill>
              </a:rPr>
              <a:t>Hem Green Energy is </a:t>
            </a:r>
            <a:r>
              <a:rPr lang="en-US" sz="2400" b="0" dirty="0" smtClean="0">
                <a:solidFill>
                  <a:schemeClr val="tx1"/>
                </a:solidFill>
                <a:hlinkClick r:id="rId2"/>
              </a:rPr>
              <a:t>best Hot Dipped Galvanized Structure </a:t>
            </a:r>
            <a:r>
              <a:rPr lang="en-US" sz="2400" b="0" dirty="0" smtClean="0">
                <a:solidFill>
                  <a:schemeClr val="tx1"/>
                </a:solidFill>
                <a:hlinkClick r:id="rId2"/>
              </a:rPr>
              <a:t>supplier </a:t>
            </a:r>
            <a:r>
              <a:rPr lang="en-US" sz="2400" b="0" dirty="0" smtClean="0">
                <a:solidFill>
                  <a:schemeClr val="tx1"/>
                </a:solidFill>
              </a:rPr>
              <a:t>in </a:t>
            </a:r>
            <a:r>
              <a:rPr lang="en-US" sz="2400" b="0" dirty="0" smtClean="0">
                <a:solidFill>
                  <a:schemeClr val="tx1"/>
                </a:solidFill>
              </a:rPr>
              <a:t>Pune. </a:t>
            </a:r>
            <a:r>
              <a:rPr lang="en-US" sz="2400" b="0" dirty="0" smtClean="0">
                <a:solidFill>
                  <a:schemeClr val="tx1"/>
                </a:solidFill>
              </a:rPr>
              <a:t>We supply best price of Hot Dipped Galvanized Structure in </a:t>
            </a:r>
            <a:r>
              <a:rPr lang="en-US" sz="2400" b="0" dirty="0" smtClean="0">
                <a:solidFill>
                  <a:schemeClr val="tx1"/>
                </a:solidFill>
              </a:rPr>
              <a:t>Pune, </a:t>
            </a:r>
            <a:r>
              <a:rPr lang="en-US" sz="2400" b="0" dirty="0" smtClean="0">
                <a:solidFill>
                  <a:schemeClr val="tx1"/>
                </a:solidFill>
              </a:rPr>
              <a:t>India. There are three processes of the Hot Dipped Galvanized Structure first surface preparation, second galvanizing, and last inspection</a:t>
            </a:r>
            <a:r>
              <a:rPr lang="en-US" sz="2400" dirty="0" smtClean="0">
                <a:solidFill>
                  <a:schemeClr val="tx1"/>
                </a:solidFill>
              </a:rPr>
              <a:t> </a:t>
            </a:r>
            <a:r>
              <a:rPr lang="en-US" sz="2400" dirty="0" smtClean="0">
                <a:solidFill>
                  <a:schemeClr val="tx1"/>
                </a:solidFill>
                <a:latin typeface="Times New Roman" pitchFamily="18" charset="0"/>
                <a:cs typeface="Times New Roman" pitchFamily="18" charset="0"/>
              </a:rPr>
              <a:t>				</a:t>
            </a:r>
          </a:p>
          <a:p>
            <a:pPr algn="r"/>
            <a:endParaRPr lang="en-US" sz="2400" dirty="0" smtClean="0">
              <a:solidFill>
                <a:schemeClr val="tx1"/>
              </a:solidFill>
              <a:latin typeface="Times New Roman" pitchFamily="18" charset="0"/>
              <a:cs typeface="Times New Roman" pitchFamily="18" charset="0"/>
            </a:endParaRPr>
          </a:p>
          <a:p>
            <a:pPr algn="r"/>
            <a:endParaRPr lang="en-US" sz="2400" dirty="0" smtClean="0">
              <a:solidFill>
                <a:schemeClr val="tx1"/>
              </a:solidFill>
              <a:latin typeface="Times New Roman" pitchFamily="18" charset="0"/>
              <a:cs typeface="Times New Roman" pitchFamily="18" charset="0"/>
            </a:endParaRPr>
          </a:p>
          <a:p>
            <a:pPr algn="r"/>
            <a:r>
              <a:rPr lang="en-US" sz="1400" dirty="0" smtClean="0">
                <a:solidFill>
                  <a:schemeClr val="tx1"/>
                </a:solidFill>
              </a:rPr>
              <a:t>http://hemgreenenergy.in/</a:t>
            </a:r>
            <a:r>
              <a:rPr lang="en-US" sz="1400" dirty="0" smtClean="0"/>
              <a:t> </a:t>
            </a:r>
          </a:p>
          <a:p>
            <a:pPr algn="just"/>
            <a:endParaRPr lang="en-US" sz="2400" dirty="0" smtClean="0">
              <a:solidFill>
                <a:schemeClr val="tx1"/>
              </a:solidFill>
              <a:latin typeface="Times New Roman" pitchFamily="18" charset="0"/>
              <a:cs typeface="Times New Roman" pitchFamily="18" charset="0"/>
            </a:endParaRPr>
          </a:p>
          <a:p>
            <a:pPr algn="just"/>
            <a:endParaRPr lang="en-US" sz="2400" b="0" dirty="0" smtClean="0"/>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9" name="Rounded Rectangle 8"/>
          <p:cNvSpPr/>
          <p:nvPr/>
        </p:nvSpPr>
        <p:spPr>
          <a:xfrm>
            <a:off x="2209800" y="838200"/>
            <a:ext cx="4572000" cy="914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dirty="0" smtClean="0">
                <a:hlinkClick r:id="rId2"/>
              </a:rPr>
              <a:t>Hot Dipped Galvanized Structure</a:t>
            </a:r>
            <a:endParaRPr lang="en-US" sz="2800" dirty="0">
              <a:solidFill>
                <a:schemeClr val="bg1">
                  <a:lumMod val="85000"/>
                  <a:lumOff val="15000"/>
                </a:schemeClr>
              </a:solidFill>
            </a:endParaRPr>
          </a:p>
        </p:txBody>
      </p:sp>
      <p:pic>
        <p:nvPicPr>
          <p:cNvPr id="7" name="Picture 3"/>
          <p:cNvPicPr>
            <a:picLocks noChangeAspect="1" noChangeArrowheads="1"/>
          </p:cNvPicPr>
          <p:nvPr/>
        </p:nvPicPr>
        <p:blipFill>
          <a:blip r:embed="rId3"/>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57400" y="457200"/>
            <a:ext cx="6324600" cy="6096000"/>
          </a:xfrm>
        </p:spPr>
        <p:txBody>
          <a:bodyPr>
            <a:normAutofit fontScale="70000" lnSpcReduction="20000"/>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sz="1900" dirty="0" smtClean="0">
              <a:latin typeface="Times New Roman" pitchFamily="18" charset="0"/>
              <a:cs typeface="Times New Roman" pitchFamily="18" charset="0"/>
            </a:endParaRPr>
          </a:p>
          <a:p>
            <a:pPr fontAlgn="base">
              <a:buFont typeface="Wingdings" pitchFamily="2" charset="2"/>
              <a:buChar char="v"/>
            </a:pPr>
            <a:r>
              <a:rPr lang="en-US" sz="3400" b="0" dirty="0" smtClean="0">
                <a:solidFill>
                  <a:schemeClr val="tx1"/>
                </a:solidFill>
                <a:latin typeface="Arial" pitchFamily="34" charset="0"/>
                <a:cs typeface="Arial" pitchFamily="34" charset="0"/>
              </a:rPr>
              <a:t>Corrosion </a:t>
            </a:r>
            <a:r>
              <a:rPr lang="en-US" sz="3400" b="0" dirty="0" smtClean="0">
                <a:solidFill>
                  <a:schemeClr val="tx1"/>
                </a:solidFill>
                <a:latin typeface="Arial" pitchFamily="34" charset="0"/>
                <a:cs typeface="Arial" pitchFamily="34" charset="0"/>
              </a:rPr>
              <a:t>Protection</a:t>
            </a:r>
          </a:p>
          <a:p>
            <a:pPr fontAlgn="base">
              <a:buFont typeface="Wingdings" pitchFamily="2" charset="2"/>
              <a:buChar char="v"/>
            </a:pPr>
            <a:r>
              <a:rPr lang="en-US" sz="3400" b="0" dirty="0" smtClean="0">
                <a:solidFill>
                  <a:schemeClr val="tx1"/>
                </a:solidFill>
                <a:latin typeface="Arial" pitchFamily="34" charset="0"/>
                <a:cs typeface="Arial" pitchFamily="34" charset="0"/>
              </a:rPr>
              <a:t>Durability</a:t>
            </a:r>
          </a:p>
          <a:p>
            <a:pPr fontAlgn="base">
              <a:buFont typeface="Wingdings" pitchFamily="2" charset="2"/>
              <a:buChar char="v"/>
            </a:pPr>
            <a:r>
              <a:rPr lang="en-US" sz="3400" b="0" dirty="0" smtClean="0">
                <a:solidFill>
                  <a:schemeClr val="tx1"/>
                </a:solidFill>
                <a:latin typeface="Arial" pitchFamily="34" charset="0"/>
                <a:cs typeface="Arial" pitchFamily="34" charset="0"/>
              </a:rPr>
              <a:t>Sustainability </a:t>
            </a:r>
            <a:endParaRPr lang="en-US" sz="3400" b="0" dirty="0" smtClean="0">
              <a:solidFill>
                <a:schemeClr val="tx1"/>
              </a:solidFill>
              <a:latin typeface="Arial" pitchFamily="34" charset="0"/>
              <a:cs typeface="Arial" pitchFamily="34" charset="0"/>
            </a:endParaRPr>
          </a:p>
          <a:p>
            <a:pPr fontAlgn="base">
              <a:buFont typeface="Wingdings" pitchFamily="2" charset="2"/>
              <a:buChar char="v"/>
            </a:pPr>
            <a:r>
              <a:rPr lang="en-US" sz="3400" b="0" dirty="0" smtClean="0">
                <a:solidFill>
                  <a:schemeClr val="tx1"/>
                </a:solidFill>
                <a:latin typeface="Arial" pitchFamily="34" charset="0"/>
                <a:cs typeface="Arial" pitchFamily="34" charset="0"/>
              </a:rPr>
              <a:t>Availability &amp; </a:t>
            </a:r>
            <a:r>
              <a:rPr lang="en-US" sz="3400" b="0" dirty="0" smtClean="0">
                <a:solidFill>
                  <a:schemeClr val="tx1"/>
                </a:solidFill>
                <a:latin typeface="Arial" pitchFamily="34" charset="0"/>
                <a:cs typeface="Arial" pitchFamily="34" charset="0"/>
              </a:rPr>
              <a:t>Versatility</a:t>
            </a:r>
          </a:p>
          <a:p>
            <a:pPr fontAlgn="base">
              <a:buFont typeface="Wingdings" pitchFamily="2" charset="2"/>
              <a:buChar char="v"/>
            </a:pPr>
            <a:r>
              <a:rPr lang="en-US" sz="3400" b="0" dirty="0" smtClean="0">
                <a:solidFill>
                  <a:schemeClr val="tx1"/>
                </a:solidFill>
                <a:latin typeface="Arial" pitchFamily="34" charset="0"/>
                <a:cs typeface="Arial" pitchFamily="34" charset="0"/>
              </a:rPr>
              <a:t>Longevity</a:t>
            </a:r>
          </a:p>
          <a:p>
            <a:pPr fontAlgn="base"/>
            <a:endParaRPr lang="en-US" sz="2600" b="0" dirty="0" smtClean="0">
              <a:solidFill>
                <a:schemeClr val="tx1"/>
              </a:solidFill>
              <a:latin typeface="Arial" pitchFamily="34" charset="0"/>
              <a:cs typeface="Arial" pitchFamily="34" charset="0"/>
            </a:endParaRPr>
          </a:p>
          <a:p>
            <a:pPr fontAlgn="base">
              <a:buFont typeface="Wingdings" pitchFamily="2" charset="2"/>
              <a:buChar char="v"/>
            </a:pPr>
            <a:endParaRPr lang="en-US" sz="2600" b="0" dirty="0" smtClean="0">
              <a:solidFill>
                <a:schemeClr val="tx1"/>
              </a:solidFill>
              <a:latin typeface="Arial" pitchFamily="34" charset="0"/>
              <a:cs typeface="Arial" pitchFamily="34" charset="0"/>
            </a:endParaRPr>
          </a:p>
          <a:p>
            <a:pPr fontAlgn="base">
              <a:buFont typeface="Wingdings" pitchFamily="2" charset="2"/>
              <a:buChar char="v"/>
            </a:pPr>
            <a:endParaRPr lang="en-US" sz="2600" b="0" dirty="0" smtClean="0">
              <a:solidFill>
                <a:schemeClr val="tx1"/>
              </a:solidFill>
              <a:latin typeface="Arial" pitchFamily="34" charset="0"/>
              <a:cs typeface="Arial" pitchFamily="34" charset="0"/>
            </a:endParaRPr>
          </a:p>
          <a:p>
            <a:pPr fontAlgn="base">
              <a:buFont typeface="Wingdings" pitchFamily="2" charset="2"/>
              <a:buChar char="v"/>
            </a:pPr>
            <a:endParaRPr lang="en-US" sz="2600" b="0" dirty="0" smtClean="0">
              <a:solidFill>
                <a:schemeClr val="tx1"/>
              </a:solidFill>
              <a:latin typeface="Arial" pitchFamily="34" charset="0"/>
              <a:cs typeface="Arial" pitchFamily="34" charset="0"/>
            </a:endParaRPr>
          </a:p>
          <a:p>
            <a:pPr algn="r"/>
            <a:endParaRPr lang="en-US" sz="2400" b="0" dirty="0" smtClean="0">
              <a:solidFill>
                <a:schemeClr val="tx1"/>
              </a:solidFill>
              <a:latin typeface="Times New Roman" pitchFamily="18" charset="0"/>
              <a:cs typeface="Times New Roman" pitchFamily="18" charset="0"/>
            </a:endParaRPr>
          </a:p>
          <a:p>
            <a:pPr algn="r"/>
            <a:endParaRPr lang="en-US" sz="2400" b="0" dirty="0" smtClean="0">
              <a:solidFill>
                <a:schemeClr val="tx1"/>
              </a:solidFill>
              <a:latin typeface="Times New Roman" pitchFamily="18" charset="0"/>
              <a:cs typeface="Times New Roman" pitchFamily="18" charset="0"/>
            </a:endParaRPr>
          </a:p>
          <a:p>
            <a:pPr algn="r"/>
            <a:r>
              <a:rPr lang="en-US" sz="1600" dirty="0" smtClean="0">
                <a:solidFill>
                  <a:schemeClr val="tx1"/>
                </a:solidFill>
                <a:latin typeface="Times New Roman" pitchFamily="18" charset="0"/>
                <a:cs typeface="Times New Roman" pitchFamily="18" charset="0"/>
              </a:rPr>
              <a:t>http</a:t>
            </a:r>
            <a:r>
              <a:rPr lang="en-US" sz="1600" dirty="0" smtClean="0">
                <a:solidFill>
                  <a:schemeClr val="tx1"/>
                </a:solidFill>
                <a:latin typeface="Times New Roman" pitchFamily="18" charset="0"/>
                <a:cs typeface="Times New Roman" pitchFamily="18" charset="0"/>
              </a:rPr>
              <a:t>://hemgreenenergy.in/</a:t>
            </a:r>
            <a:r>
              <a:rPr lang="en-US" sz="1600" dirty="0" smtClean="0">
                <a:latin typeface="Times New Roman" pitchFamily="18" charset="0"/>
                <a:cs typeface="Times New Roman" pitchFamily="18" charset="0"/>
              </a:rPr>
              <a:t> </a:t>
            </a:r>
          </a:p>
          <a:p>
            <a:pPr algn="just">
              <a:buFont typeface="Courier New" pitchFamily="49" charset="0"/>
              <a:buChar char="o"/>
            </a:pPr>
            <a:endParaRPr lang="en-US" sz="2800" dirty="0" smtClean="0">
              <a:solidFill>
                <a:schemeClr val="tx1"/>
              </a:solidFill>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9" name="Rounded Rectangle 8"/>
          <p:cNvSpPr/>
          <p:nvPr/>
        </p:nvSpPr>
        <p:spPr>
          <a:xfrm>
            <a:off x="2209800" y="838200"/>
            <a:ext cx="4572000" cy="9144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t>Advantages</a:t>
            </a:r>
            <a:endParaRPr lang="en-US" sz="2800" dirty="0">
              <a:solidFill>
                <a:schemeClr val="bg1">
                  <a:lumMod val="85000"/>
                  <a:lumOff val="15000"/>
                </a:schemeClr>
              </a:solidFill>
            </a:endParaRPr>
          </a:p>
        </p:txBody>
      </p:sp>
      <p:pic>
        <p:nvPicPr>
          <p:cNvPr id="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057400" y="457200"/>
            <a:ext cx="6324600" cy="6096000"/>
          </a:xfrm>
        </p:spPr>
        <p:txBody>
          <a:bodyPr>
            <a:normAutofit fontScale="92500" lnSpcReduction="10000"/>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sz="1900" dirty="0" smtClean="0">
              <a:latin typeface="Times New Roman" pitchFamily="18" charset="0"/>
              <a:cs typeface="Times New Roman" pitchFamily="18" charset="0"/>
            </a:endParaRPr>
          </a:p>
          <a:p>
            <a:pPr algn="just"/>
            <a:endParaRPr lang="en-US" sz="1900" dirty="0" smtClean="0">
              <a:solidFill>
                <a:schemeClr val="tx1"/>
              </a:solidFill>
              <a:latin typeface="Arial" pitchFamily="34" charset="0"/>
              <a:cs typeface="Arial" pitchFamily="34" charset="0"/>
            </a:endParaRPr>
          </a:p>
          <a:p>
            <a:pPr algn="just"/>
            <a:r>
              <a:rPr lang="en-US" sz="1900" b="0" dirty="0" smtClean="0">
                <a:solidFill>
                  <a:schemeClr val="tx1"/>
                </a:solidFill>
                <a:latin typeface="Arial" pitchFamily="34" charset="0"/>
                <a:cs typeface="Arial" pitchFamily="34" charset="0"/>
              </a:rPr>
              <a:t>	Galvanized </a:t>
            </a:r>
            <a:r>
              <a:rPr lang="en-US" sz="1900" b="0" dirty="0" smtClean="0">
                <a:solidFill>
                  <a:schemeClr val="tx1"/>
                </a:solidFill>
                <a:latin typeface="Arial" pitchFamily="34" charset="0"/>
                <a:cs typeface="Arial" pitchFamily="34" charset="0"/>
              </a:rPr>
              <a:t>steel should never be used underground unless properly covered, which can be inconvenient for many jobs, and it often hides significant defects beneath the zinc coating on the steel. Galvanized steel pipes may contain lead, which corrodes quickly and reduces the lifespan of the piping. Moreover, galvanized steel may leave rough patches inside pipes, resulting in serious failures and stoppages that can be expensive to repair. Because of these issues, most modern homes use copper piping as an alternative.</a:t>
            </a:r>
            <a:endParaRPr lang="en-US" sz="1900" dirty="0" smtClean="0">
              <a:solidFill>
                <a:schemeClr val="tx1"/>
              </a:solidFill>
              <a:latin typeface="Arial" pitchFamily="34" charset="0"/>
              <a:cs typeface="Arial" pitchFamily="34" charset="0"/>
            </a:endParaRPr>
          </a:p>
          <a:p>
            <a:pPr algn="just">
              <a:buFont typeface="Wingdings" pitchFamily="2" charset="2"/>
              <a:buChar char="v"/>
            </a:pPr>
            <a:endParaRPr lang="en-US" sz="1600" dirty="0" smtClean="0">
              <a:solidFill>
                <a:schemeClr val="tx1"/>
              </a:solidFill>
            </a:endParaRPr>
          </a:p>
          <a:p>
            <a:pPr lvl="1" algn="just">
              <a:buFont typeface="Wingdings" pitchFamily="2" charset="2"/>
              <a:buChar char="v"/>
            </a:pPr>
            <a:endParaRPr lang="en-US" sz="1900" dirty="0" smtClean="0">
              <a:solidFill>
                <a:schemeClr val="tx1"/>
              </a:solidFill>
            </a:endParaRPr>
          </a:p>
          <a:p>
            <a:pPr algn="just">
              <a:buFont typeface="Wingdings" pitchFamily="2" charset="2"/>
              <a:buChar char="v"/>
            </a:pPr>
            <a:endParaRPr lang="en-US" sz="1600" dirty="0" smtClean="0">
              <a:solidFill>
                <a:schemeClr val="tx1"/>
              </a:solidFill>
            </a:endParaRPr>
          </a:p>
          <a:p>
            <a:pPr algn="r"/>
            <a:endParaRPr lang="en-US" sz="1600" dirty="0" smtClean="0">
              <a:solidFill>
                <a:schemeClr val="tx1"/>
              </a:solidFill>
              <a:latin typeface="Times New Roman" pitchFamily="18" charset="0"/>
              <a:cs typeface="Times New Roman" pitchFamily="18" charset="0"/>
            </a:endParaRPr>
          </a:p>
          <a:p>
            <a:pPr algn="r"/>
            <a:r>
              <a:rPr lang="en-US" sz="1600" dirty="0" smtClean="0">
                <a:solidFill>
                  <a:schemeClr val="tx1"/>
                </a:solidFill>
                <a:latin typeface="Times New Roman" pitchFamily="18" charset="0"/>
                <a:cs typeface="Times New Roman" pitchFamily="18" charset="0"/>
              </a:rPr>
              <a:t>http://hemgreenenergy.in/</a:t>
            </a:r>
            <a:r>
              <a:rPr lang="en-US" sz="1600" dirty="0" smtClean="0">
                <a:latin typeface="Times New Roman" pitchFamily="18" charset="0"/>
                <a:cs typeface="Times New Roman" pitchFamily="18" charset="0"/>
              </a:rPr>
              <a:t> </a:t>
            </a:r>
          </a:p>
          <a:p>
            <a:pPr algn="just">
              <a:buFont typeface="Courier New" pitchFamily="49" charset="0"/>
              <a:buChar char="o"/>
            </a:pPr>
            <a:endParaRPr lang="en-US" sz="2800" dirty="0" smtClean="0">
              <a:solidFill>
                <a:schemeClr val="tx1"/>
              </a:solidFill>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9" name="Rounded Rectangle 8"/>
          <p:cNvSpPr/>
          <p:nvPr/>
        </p:nvSpPr>
        <p:spPr>
          <a:xfrm>
            <a:off x="2209800" y="838200"/>
            <a:ext cx="4572000" cy="9144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t>Dis-Advantages</a:t>
            </a:r>
            <a:endParaRPr lang="en-US" sz="2800" dirty="0">
              <a:solidFill>
                <a:schemeClr val="bg1">
                  <a:lumMod val="85000"/>
                  <a:lumOff val="15000"/>
                </a:schemeClr>
              </a:solidFill>
            </a:endParaRPr>
          </a:p>
        </p:txBody>
      </p:sp>
      <p:pic>
        <p:nvPicPr>
          <p:cNvPr id="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52600" y="0"/>
            <a:ext cx="6172200" cy="6553200"/>
          </a:xfrm>
        </p:spPr>
        <p:txBody>
          <a:bodyPr>
            <a:normAutofit/>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lvl="0">
              <a:buFont typeface="Courier New" pitchFamily="49" charset="0"/>
              <a:buChar char="o"/>
            </a:pPr>
            <a:r>
              <a:rPr lang="en-US" sz="2000" b="0" dirty="0" smtClean="0">
                <a:solidFill>
                  <a:schemeClr val="tx1"/>
                </a:solidFill>
              </a:rPr>
              <a:t>Power generation and power transmission</a:t>
            </a:r>
          </a:p>
          <a:p>
            <a:pPr lvl="0">
              <a:buFont typeface="Courier New" pitchFamily="49" charset="0"/>
              <a:buChar char="o"/>
            </a:pPr>
            <a:r>
              <a:rPr lang="en-US" sz="2000" b="0" dirty="0" smtClean="0">
                <a:solidFill>
                  <a:schemeClr val="tx1"/>
                </a:solidFill>
              </a:rPr>
              <a:t>Infrastructure development </a:t>
            </a:r>
          </a:p>
          <a:p>
            <a:pPr lvl="0">
              <a:buFont typeface="Courier New" pitchFamily="49" charset="0"/>
              <a:buChar char="o"/>
            </a:pPr>
            <a:r>
              <a:rPr lang="en-US" sz="2000" b="0" dirty="0" smtClean="0">
                <a:solidFill>
                  <a:schemeClr val="tx1"/>
                </a:solidFill>
              </a:rPr>
              <a:t>Telecommunication towers</a:t>
            </a:r>
          </a:p>
          <a:p>
            <a:pPr lvl="0">
              <a:buFont typeface="Courier New" pitchFamily="49" charset="0"/>
              <a:buChar char="o"/>
            </a:pPr>
            <a:endParaRPr lang="en-US" sz="1400" dirty="0" smtClean="0">
              <a:solidFill>
                <a:schemeClr val="tx1"/>
              </a:solidFill>
            </a:endParaRPr>
          </a:p>
          <a:p>
            <a:pPr lvl="0"/>
            <a:endParaRPr lang="en-US" sz="1400" dirty="0" smtClean="0">
              <a:solidFill>
                <a:schemeClr val="tx1"/>
              </a:solidFill>
            </a:endParaRPr>
          </a:p>
          <a:p>
            <a:pPr lvl="0" algn="r"/>
            <a:endParaRPr lang="en-US" sz="1400" dirty="0" smtClean="0">
              <a:solidFill>
                <a:schemeClr val="tx1"/>
              </a:solidFill>
            </a:endParaRPr>
          </a:p>
          <a:p>
            <a:pPr lvl="0" algn="r"/>
            <a:endParaRPr lang="en-US" sz="1400" dirty="0" smtClean="0">
              <a:solidFill>
                <a:schemeClr val="tx1"/>
              </a:solidFill>
            </a:endParaRPr>
          </a:p>
          <a:p>
            <a:pPr lvl="0" algn="r"/>
            <a:endParaRPr lang="en-US" sz="1400" dirty="0" smtClean="0">
              <a:solidFill>
                <a:schemeClr val="tx1"/>
              </a:solidFill>
            </a:endParaRPr>
          </a:p>
          <a:p>
            <a:pPr lvl="0" algn="r"/>
            <a:r>
              <a:rPr lang="en-US" sz="1400" dirty="0" smtClean="0">
                <a:solidFill>
                  <a:schemeClr val="tx1"/>
                </a:solidFill>
              </a:rPr>
              <a:t>http://hemgreenenergy.in/</a:t>
            </a:r>
            <a:r>
              <a:rPr lang="en-US" sz="2400" dirty="0" smtClean="0"/>
              <a:t> </a:t>
            </a:r>
          </a:p>
          <a:p>
            <a:pPr lvl="0">
              <a:buFont typeface="Courier New" pitchFamily="49" charset="0"/>
              <a:buChar char="o"/>
            </a:pPr>
            <a:endParaRPr lang="en-US" sz="2400" dirty="0" smtClean="0"/>
          </a:p>
          <a:p>
            <a:pPr>
              <a:buFont typeface="Courier New" pitchFamily="49" charset="0"/>
              <a:buChar char="o"/>
            </a:pPr>
            <a:endParaRPr lang="en-US" sz="2400" dirty="0" smtClean="0"/>
          </a:p>
          <a:p>
            <a:pPr lvl="0">
              <a:buFont typeface="Courier New" pitchFamily="49" charset="0"/>
              <a:buChar char="o"/>
            </a:pPr>
            <a:endParaRPr lang="en-US" sz="2400" dirty="0" smtClean="0"/>
          </a:p>
          <a:p>
            <a:pPr>
              <a:buFont typeface="Courier New" pitchFamily="49" charset="0"/>
              <a:buChar char="o"/>
            </a:pPr>
            <a:endParaRPr lang="en-US" sz="2400" dirty="0" smtClean="0"/>
          </a:p>
          <a:p>
            <a:pPr lvl="0">
              <a:buFont typeface="Courier New" pitchFamily="49" charset="0"/>
              <a:buChar char="o"/>
            </a:pPr>
            <a:endParaRPr lang="en-US" sz="2400" b="0" dirty="0" smtClean="0"/>
          </a:p>
          <a:p>
            <a:pPr lvl="0"/>
            <a:endParaRPr lang="en-US" sz="2400" dirty="0" smtClean="0"/>
          </a:p>
          <a:p>
            <a:pPr algn="just"/>
            <a:endParaRPr lang="en-US" sz="2400" b="0" dirty="0" smtClean="0"/>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sp>
        <p:nvSpPr>
          <p:cNvPr id="9" name="Rounded Rectangle 8"/>
          <p:cNvSpPr/>
          <p:nvPr/>
        </p:nvSpPr>
        <p:spPr>
          <a:xfrm>
            <a:off x="2209800" y="838200"/>
            <a:ext cx="4572000" cy="9144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800" dirty="0" smtClean="0"/>
              <a:t>Applications</a:t>
            </a:r>
            <a:endParaRPr lang="en-US" sz="2800" dirty="0">
              <a:solidFill>
                <a:schemeClr val="bg1">
                  <a:lumMod val="85000"/>
                  <a:lumOff val="15000"/>
                </a:schemeClr>
              </a:solidFill>
            </a:endParaRPr>
          </a:p>
        </p:txBody>
      </p:sp>
      <p:pic>
        <p:nvPicPr>
          <p:cNvPr id="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7200"/>
            <a:ext cx="6781800" cy="5638800"/>
          </a:xfrm>
        </p:spPr>
        <p:txBody>
          <a:bodyPr>
            <a:normAutofit/>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sz="2400" b="0" dirty="0" smtClean="0"/>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pic>
        <p:nvPicPr>
          <p:cNvPr id="7"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
        <p:nvSpPr>
          <p:cNvPr id="8" name="Rectangle 7"/>
          <p:cNvSpPr/>
          <p:nvPr/>
        </p:nvSpPr>
        <p:spPr>
          <a:xfrm>
            <a:off x="6244106" y="6096000"/>
            <a:ext cx="2640466" cy="307777"/>
          </a:xfrm>
          <a:prstGeom prst="rect">
            <a:avLst/>
          </a:prstGeom>
        </p:spPr>
        <p:txBody>
          <a:bodyPr wrap="none">
            <a:spAutoFit/>
          </a:bodyPr>
          <a:lstStyle/>
          <a:p>
            <a:pPr algn="r"/>
            <a:r>
              <a:rPr lang="en-US" sz="1400" b="1" dirty="0" smtClean="0"/>
              <a:t>http://hemgreenenergy.in/ </a:t>
            </a:r>
          </a:p>
        </p:txBody>
      </p:sp>
      <p:pic>
        <p:nvPicPr>
          <p:cNvPr id="9" name="Picture 2" descr="E:\Cloud Console\hemgreen\image\hot dipped ganvalized 15.jpg"/>
          <p:cNvPicPr>
            <a:picLocks noChangeAspect="1" noChangeArrowheads="1"/>
          </p:cNvPicPr>
          <p:nvPr/>
        </p:nvPicPr>
        <p:blipFill>
          <a:blip r:embed="rId3"/>
          <a:srcRect/>
          <a:stretch>
            <a:fillRect/>
          </a:stretch>
        </p:blipFill>
        <p:spPr bwMode="auto">
          <a:xfrm>
            <a:off x="3886200" y="3429000"/>
            <a:ext cx="4876800" cy="2350618"/>
          </a:xfrm>
          <a:prstGeom prst="rect">
            <a:avLst/>
          </a:prstGeom>
          <a:noFill/>
        </p:spPr>
      </p:pic>
      <p:pic>
        <p:nvPicPr>
          <p:cNvPr id="2050" name="Picture 2" descr="E:\Cloud Console\hemgreen\image\hot-dip-galvanizing-solar-mounting-structures-15 1.jpg"/>
          <p:cNvPicPr>
            <a:picLocks noChangeAspect="1" noChangeArrowheads="1"/>
          </p:cNvPicPr>
          <p:nvPr/>
        </p:nvPicPr>
        <p:blipFill>
          <a:blip r:embed="rId4"/>
          <a:srcRect/>
          <a:stretch>
            <a:fillRect/>
          </a:stretch>
        </p:blipFill>
        <p:spPr bwMode="auto">
          <a:xfrm>
            <a:off x="762000" y="381000"/>
            <a:ext cx="3810000" cy="3200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248400"/>
          </a:xfrm>
        </p:spPr>
        <p:txBody>
          <a:bodyPr>
            <a:normAutofit lnSpcReduction="10000"/>
          </a:bodyPr>
          <a:lstStyle/>
          <a:p>
            <a:pPr algn="l"/>
            <a:r>
              <a:rPr lang="en-US" dirty="0" smtClean="0"/>
              <a:t>                      </a:t>
            </a:r>
          </a:p>
          <a:p>
            <a:pPr algn="l"/>
            <a:endParaRPr lang="en-US" dirty="0" smtClean="0"/>
          </a:p>
          <a:p>
            <a:pPr algn="l"/>
            <a:endParaRPr lang="en-US" dirty="0" smtClean="0"/>
          </a:p>
          <a:p>
            <a:pPr algn="l"/>
            <a:endParaRPr lang="en-US" dirty="0" smtClean="0"/>
          </a:p>
          <a:p>
            <a:pPr algn="l"/>
            <a:endParaRPr lang="en-US" dirty="0" smtClean="0"/>
          </a:p>
          <a:p>
            <a:pPr algn="l"/>
            <a:endParaRPr lang="en-US" dirty="0" smtClean="0"/>
          </a:p>
          <a:p>
            <a:pPr algn="l"/>
            <a:r>
              <a:rPr lang="en-US" dirty="0" smtClean="0">
                <a:solidFill>
                  <a:schemeClr val="tx1"/>
                </a:solidFill>
              </a:rPr>
              <a:t>   	             Address                                                                Call us</a:t>
            </a:r>
          </a:p>
          <a:p>
            <a:r>
              <a:rPr lang="en-US" dirty="0" smtClean="0">
                <a:solidFill>
                  <a:schemeClr val="tx1"/>
                </a:solidFill>
              </a:rPr>
              <a:t>               Mr. </a:t>
            </a:r>
            <a:r>
              <a:rPr lang="en-US" dirty="0" err="1" smtClean="0">
                <a:solidFill>
                  <a:schemeClr val="tx1"/>
                </a:solidFill>
              </a:rPr>
              <a:t>Piyush</a:t>
            </a:r>
            <a:r>
              <a:rPr lang="en-US" dirty="0" smtClean="0">
                <a:solidFill>
                  <a:schemeClr val="tx1"/>
                </a:solidFill>
              </a:rPr>
              <a:t> </a:t>
            </a:r>
            <a:r>
              <a:rPr lang="en-US" dirty="0" err="1" smtClean="0">
                <a:solidFill>
                  <a:schemeClr val="tx1"/>
                </a:solidFill>
              </a:rPr>
              <a:t>Bagrecha</a:t>
            </a:r>
            <a:r>
              <a:rPr lang="en-US" dirty="0" smtClean="0">
                <a:solidFill>
                  <a:schemeClr val="tx1"/>
                </a:solidFill>
              </a:rPr>
              <a:t>		                    Mobile: +91-8390678886 </a:t>
            </a:r>
          </a:p>
          <a:p>
            <a:r>
              <a:rPr lang="en-US" dirty="0" smtClean="0">
                <a:solidFill>
                  <a:schemeClr val="tx1"/>
                </a:solidFill>
              </a:rPr>
              <a:t>            Hem Green Energy Solution</a:t>
            </a:r>
          </a:p>
          <a:p>
            <a:r>
              <a:rPr lang="en-US" dirty="0" smtClean="0">
                <a:solidFill>
                  <a:schemeClr val="tx1"/>
                </a:solidFill>
              </a:rPr>
              <a:t>    Shop No.2 ,</a:t>
            </a:r>
            <a:r>
              <a:rPr lang="en-US" dirty="0" err="1" smtClean="0">
                <a:solidFill>
                  <a:schemeClr val="tx1"/>
                </a:solidFill>
              </a:rPr>
              <a:t>Sainagar</a:t>
            </a:r>
            <a:r>
              <a:rPr lang="en-US" dirty="0" smtClean="0">
                <a:solidFill>
                  <a:schemeClr val="tx1"/>
                </a:solidFill>
              </a:rPr>
              <a:t>, S. No. 61/5b,Lane</a:t>
            </a:r>
          </a:p>
          <a:p>
            <a:r>
              <a:rPr lang="en-US" dirty="0" smtClean="0">
                <a:solidFill>
                  <a:schemeClr val="tx1"/>
                </a:solidFill>
              </a:rPr>
              <a:t> No. 11, </a:t>
            </a:r>
            <a:r>
              <a:rPr lang="en-US" dirty="0" err="1" smtClean="0">
                <a:solidFill>
                  <a:schemeClr val="tx1"/>
                </a:solidFill>
              </a:rPr>
              <a:t>Kondhava</a:t>
            </a:r>
            <a:r>
              <a:rPr lang="en-US" dirty="0" smtClean="0">
                <a:solidFill>
                  <a:schemeClr val="tx1"/>
                </a:solidFill>
              </a:rPr>
              <a:t> </a:t>
            </a:r>
            <a:r>
              <a:rPr lang="en-US" dirty="0" err="1" smtClean="0">
                <a:solidFill>
                  <a:schemeClr val="tx1"/>
                </a:solidFill>
              </a:rPr>
              <a:t>Bk,Pune</a:t>
            </a:r>
            <a:r>
              <a:rPr lang="en-US" dirty="0" smtClean="0">
                <a:solidFill>
                  <a:schemeClr val="tx1"/>
                </a:solidFill>
              </a:rPr>
              <a:t>, Maharashtra ,411048</a:t>
            </a:r>
          </a:p>
          <a:p>
            <a:pPr algn="l"/>
            <a:r>
              <a:rPr lang="en-US" dirty="0" smtClean="0">
                <a:solidFill>
                  <a:schemeClr val="tx1"/>
                </a:solidFill>
              </a:rPr>
              <a:t>        </a:t>
            </a:r>
          </a:p>
          <a:p>
            <a:pPr algn="l"/>
            <a:r>
              <a:rPr lang="en-US" dirty="0" smtClean="0">
                <a:solidFill>
                  <a:schemeClr val="tx1"/>
                </a:solidFill>
              </a:rPr>
              <a:t>		  														     Email</a:t>
            </a:r>
          </a:p>
          <a:p>
            <a:r>
              <a:rPr lang="en-US" dirty="0" smtClean="0">
                <a:solidFill>
                  <a:schemeClr val="tx1"/>
                </a:solidFill>
              </a:rPr>
              <a:t>						hemgreenenrgy@gmail.com</a:t>
            </a:r>
          </a:p>
          <a:p>
            <a:r>
              <a:rPr lang="en-US" dirty="0" smtClean="0">
                <a:solidFill>
                  <a:schemeClr val="tx1"/>
                </a:solidFill>
              </a:rPr>
              <a:t>	</a:t>
            </a:r>
          </a:p>
          <a:p>
            <a:pPr algn="r"/>
            <a:endParaRPr lang="en-US" sz="1600" dirty="0" smtClean="0">
              <a:solidFill>
                <a:schemeClr val="tx1"/>
              </a:solidFill>
            </a:endParaRPr>
          </a:p>
          <a:p>
            <a:pPr algn="r"/>
            <a:endParaRPr lang="en-US" sz="1600" dirty="0" smtClean="0">
              <a:solidFill>
                <a:schemeClr val="tx1"/>
              </a:solidFill>
            </a:endParaRPr>
          </a:p>
          <a:p>
            <a:pPr algn="r"/>
            <a:r>
              <a:rPr lang="en-US" sz="1600" dirty="0" smtClean="0">
                <a:solidFill>
                  <a:schemeClr val="tx1"/>
                </a:solidFill>
              </a:rPr>
              <a:t>http://hemgreenenergy.in/</a:t>
            </a:r>
            <a:r>
              <a:rPr lang="en-US" sz="1600" dirty="0" smtClean="0"/>
              <a:t> </a:t>
            </a:r>
          </a:p>
          <a:p>
            <a:endParaRPr lang="en-US" dirty="0" smtClean="0">
              <a:solidFill>
                <a:schemeClr val="tx1"/>
              </a:solidFill>
            </a:endParaRPr>
          </a:p>
          <a:p>
            <a:pPr algn="l"/>
            <a:endParaRPr lang="en-US" dirty="0" smtClean="0">
              <a:solidFill>
                <a:schemeClr val="tx1"/>
              </a:solidFill>
            </a:endParaRPr>
          </a:p>
          <a:p>
            <a:endParaRPr lang="en-US" dirty="0" smtClean="0"/>
          </a:p>
        </p:txBody>
      </p:sp>
      <p:sp>
        <p:nvSpPr>
          <p:cNvPr id="7" name="Rounded Rectangle 6"/>
          <p:cNvSpPr/>
          <p:nvPr/>
        </p:nvSpPr>
        <p:spPr>
          <a:xfrm>
            <a:off x="2667000" y="838200"/>
            <a:ext cx="3352800" cy="685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bg1">
                    <a:lumMod val="85000"/>
                    <a:lumOff val="15000"/>
                  </a:schemeClr>
                </a:solidFill>
              </a:rPr>
              <a:t>Contact Details</a:t>
            </a:r>
            <a:endParaRPr lang="en-US" sz="2800" dirty="0">
              <a:solidFill>
                <a:schemeClr val="bg1">
                  <a:lumMod val="85000"/>
                  <a:lumOff val="15000"/>
                </a:schemeClr>
              </a:solidFill>
            </a:endParaRPr>
          </a:p>
        </p:txBody>
      </p:sp>
      <p:pic>
        <p:nvPicPr>
          <p:cNvPr id="8" name="Picture 3"/>
          <p:cNvPicPr>
            <a:picLocks noChangeAspect="1" noChangeArrowheads="1"/>
          </p:cNvPicPr>
          <p:nvPr/>
        </p:nvPicPr>
        <p:blipFill>
          <a:blip r:embed="rId2"/>
          <a:srcRect/>
          <a:stretch>
            <a:fillRect/>
          </a:stretch>
        </p:blipFill>
        <p:spPr bwMode="auto">
          <a:xfrm>
            <a:off x="7543800" y="152400"/>
            <a:ext cx="1447800" cy="99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57200"/>
            <a:ext cx="6781800" cy="5638800"/>
          </a:xfrm>
        </p:spPr>
        <p:txBody>
          <a:bodyPr>
            <a:normAutofit/>
          </a:bodyPr>
          <a:lstStyle/>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sz="2400" b="0" dirty="0" smtClean="0"/>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p:txBody>
      </p:sp>
      <p:pic>
        <p:nvPicPr>
          <p:cNvPr id="2050" name="Picture 2" descr="E:\Cloud Console\Quantum\ppt1\thank you.png">
            <a:hlinkClick r:id="rId2"/>
          </p:cNvPr>
          <p:cNvPicPr>
            <a:picLocks noChangeAspect="1" noChangeArrowheads="1"/>
          </p:cNvPicPr>
          <p:nvPr/>
        </p:nvPicPr>
        <p:blipFill>
          <a:blip r:embed="rId3"/>
          <a:srcRect/>
          <a:stretch>
            <a:fillRect/>
          </a:stretch>
        </p:blipFill>
        <p:spPr bwMode="auto">
          <a:xfrm>
            <a:off x="2286000" y="2057400"/>
            <a:ext cx="5320175" cy="2989262"/>
          </a:xfrm>
          <a:prstGeom prst="rect">
            <a:avLst/>
          </a:prstGeom>
          <a:noFill/>
        </p:spPr>
      </p:pic>
      <p:pic>
        <p:nvPicPr>
          <p:cNvPr id="7" name="Picture 3"/>
          <p:cNvPicPr>
            <a:picLocks noChangeAspect="1" noChangeArrowheads="1"/>
          </p:cNvPicPr>
          <p:nvPr/>
        </p:nvPicPr>
        <p:blipFill>
          <a:blip r:embed="rId4"/>
          <a:srcRect/>
          <a:stretch>
            <a:fillRect/>
          </a:stretch>
        </p:blipFill>
        <p:spPr bwMode="auto">
          <a:xfrm>
            <a:off x="7543800" y="152400"/>
            <a:ext cx="1447800" cy="990600"/>
          </a:xfrm>
          <a:prstGeom prst="rect">
            <a:avLst/>
          </a:prstGeom>
          <a:noFill/>
          <a:ln w="9525">
            <a:noFill/>
            <a:miter lim="800000"/>
            <a:headEnd/>
            <a:tailEnd/>
          </a:ln>
          <a:effectLst/>
        </p:spPr>
      </p:pic>
      <p:sp>
        <p:nvSpPr>
          <p:cNvPr id="8" name="Rectangle 7"/>
          <p:cNvSpPr/>
          <p:nvPr/>
        </p:nvSpPr>
        <p:spPr>
          <a:xfrm>
            <a:off x="6167906" y="6248400"/>
            <a:ext cx="2640466" cy="307777"/>
          </a:xfrm>
          <a:prstGeom prst="rect">
            <a:avLst/>
          </a:prstGeom>
        </p:spPr>
        <p:txBody>
          <a:bodyPr wrap="none">
            <a:spAutoFit/>
          </a:bodyPr>
          <a:lstStyle/>
          <a:p>
            <a:pPr algn="r"/>
            <a:r>
              <a:rPr lang="en-US" sz="1400" b="1" dirty="0" smtClean="0"/>
              <a:t>http://hemgreenenergy.in/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367</TotalTime>
  <Words>39</Words>
  <Application>Microsoft Office PowerPoint</Application>
  <PresentationFormat>On-screen Show (4:3)</PresentationFormat>
  <Paragraphs>160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https://quantumepoxy.co.in/</dc:title>
  <dc:creator>ADMIN</dc:creator>
  <cp:lastModifiedBy>ADMIN</cp:lastModifiedBy>
  <cp:revision>12</cp:revision>
  <dcterms:created xsi:type="dcterms:W3CDTF">2019-01-29T13:47:28Z</dcterms:created>
  <dcterms:modified xsi:type="dcterms:W3CDTF">2019-04-03T10:57:06Z</dcterms:modified>
</cp:coreProperties>
</file>