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2" r:id="rId6"/>
    <p:sldId id="260" r:id="rId7"/>
    <p:sldId id="263" r:id="rId8"/>
  </p:sldIdLst>
  <p:sldSz cx="9144000" cy="6858000" type="screen4x3"/>
  <p:notesSz cx="6858000" cy="9144000"/>
  <p:defaultTextStyle>
    <a:defPPr>
      <a:defRPr lang="th-TH"/>
    </a:defPPr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8613A"/>
    <a:srgbClr val="3B3721"/>
    <a:srgbClr val="905656"/>
    <a:srgbClr val="C76361"/>
    <a:srgbClr val="E74747"/>
    <a:srgbClr val="C81A1A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85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ยึดหัวกระดาษ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3" name="ตัวยึดวันที่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9E36E2-E89E-4BF3-8F3E-104A653F2601}" type="datetimeFigureOut">
              <a:rPr lang="th-TH" smtClean="0"/>
              <a:pPr/>
              <a:t>17/11/56</a:t>
            </a:fld>
            <a:endParaRPr lang="th-TH"/>
          </a:p>
        </p:txBody>
      </p:sp>
      <p:sp>
        <p:nvSpPr>
          <p:cNvPr id="4" name="ตัวยึดรูปบนภาพนิ่ง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h-TH"/>
          </a:p>
        </p:txBody>
      </p:sp>
      <p:sp>
        <p:nvSpPr>
          <p:cNvPr id="5" name="ตัวยึดบันทึกย่อ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6" name="ตัวยึดท้ายกระดา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7" name="ตัวยึดหมายเลขภาพนิ่ง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F034A6-1D13-4C14-AF36-9F3A487BC7A1}" type="slidenum">
              <a:rPr lang="th-TH" smtClean="0"/>
              <a:pPr/>
              <a:t>‹#›</a:t>
            </a:fld>
            <a:endParaRPr lang="th-T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ยึดรูปบนภาพนิ่ง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ตัวยึดบันทึกย่อ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h-TH" dirty="0"/>
          </a:p>
        </p:txBody>
      </p:sp>
      <p:sp>
        <p:nvSpPr>
          <p:cNvPr id="4" name="ตัวยึดหมายเลขภาพนิ่ง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F034A6-1D13-4C14-AF36-9F3A487BC7A1}" type="slidenum">
              <a:rPr lang="th-TH" smtClean="0"/>
              <a:pPr/>
              <a:t>3</a:t>
            </a:fld>
            <a:endParaRPr lang="th-TH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ยึดรูปบนภาพนิ่ง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ตัวยึดบันทึกย่อ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h-TH" dirty="0"/>
          </a:p>
        </p:txBody>
      </p:sp>
      <p:sp>
        <p:nvSpPr>
          <p:cNvPr id="4" name="ตัวยึดหมายเลขภาพนิ่ง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F034A6-1D13-4C14-AF36-9F3A487BC7A1}" type="slidenum">
              <a:rPr lang="th-TH" smtClean="0"/>
              <a:pPr/>
              <a:t>5</a:t>
            </a:fld>
            <a:endParaRPr lang="th-TH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ยึดรูปบนภาพนิ่ง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ตัวยึดบันทึกย่อ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h-TH" dirty="0"/>
          </a:p>
        </p:txBody>
      </p:sp>
      <p:sp>
        <p:nvSpPr>
          <p:cNvPr id="4" name="ตัวยึดหมายเลขภาพนิ่ง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F034A6-1D13-4C14-AF36-9F3A487BC7A1}" type="slidenum">
              <a:rPr lang="th-TH" smtClean="0"/>
              <a:pPr/>
              <a:t>6</a:t>
            </a:fld>
            <a:endParaRPr lang="th-TH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ภาพนิ่ง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ชื่อเรื่องรอง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h-TH" smtClean="0"/>
              <a:t>คลิกเพื่อแก้ไขลักษณะชื่อเรื่องรองต้นแบบ</a:t>
            </a:r>
            <a:endParaRPr lang="th-TH"/>
          </a:p>
        </p:txBody>
      </p:sp>
      <p:sp>
        <p:nvSpPr>
          <p:cNvPr id="4" name="ตัวยึด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5F293D-20BF-487A-BFA7-792ABC73B8A5}" type="datetimeFigureOut">
              <a:rPr lang="th-TH" smtClean="0"/>
              <a:pPr/>
              <a:t>17/11/56</a:t>
            </a:fld>
            <a:endParaRPr lang="th-TH"/>
          </a:p>
        </p:txBody>
      </p:sp>
      <p:sp>
        <p:nvSpPr>
          <p:cNvPr id="5" name="ตัวยึด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ยึด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CBBE1-314B-45E7-A14D-E54A756E973C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ชื่อเรื่องและข้อความ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ยึดข้อความแนวตั้ง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ยึด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5F293D-20BF-487A-BFA7-792ABC73B8A5}" type="datetimeFigureOut">
              <a:rPr lang="th-TH" smtClean="0"/>
              <a:pPr/>
              <a:t>17/11/56</a:t>
            </a:fld>
            <a:endParaRPr lang="th-TH"/>
          </a:p>
        </p:txBody>
      </p:sp>
      <p:sp>
        <p:nvSpPr>
          <p:cNvPr id="5" name="ตัวยึด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ยึด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CBBE1-314B-45E7-A14D-E54A756E973C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ข้อความและชื่อเรื่อง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แนวตั้ง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ยึดข้อความแนวตั้ง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ยึด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5F293D-20BF-487A-BFA7-792ABC73B8A5}" type="datetimeFigureOut">
              <a:rPr lang="th-TH" smtClean="0"/>
              <a:pPr/>
              <a:t>17/11/56</a:t>
            </a:fld>
            <a:endParaRPr lang="th-TH"/>
          </a:p>
        </p:txBody>
      </p:sp>
      <p:sp>
        <p:nvSpPr>
          <p:cNvPr id="5" name="ตัวยึด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ยึด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CBBE1-314B-45E7-A14D-E54A756E973C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ชื่อเรื่องและเนื้อห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ยึดเนื้อหา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ยึด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5F293D-20BF-487A-BFA7-792ABC73B8A5}" type="datetimeFigureOut">
              <a:rPr lang="th-TH" smtClean="0"/>
              <a:pPr/>
              <a:t>17/11/56</a:t>
            </a:fld>
            <a:endParaRPr lang="th-TH"/>
          </a:p>
        </p:txBody>
      </p:sp>
      <p:sp>
        <p:nvSpPr>
          <p:cNvPr id="5" name="ตัวยึด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ยึด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CBBE1-314B-45E7-A14D-E54A756E973C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ยึดข้อความ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4" name="ตัวยึด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5F293D-20BF-487A-BFA7-792ABC73B8A5}" type="datetimeFigureOut">
              <a:rPr lang="th-TH" smtClean="0"/>
              <a:pPr/>
              <a:t>17/11/56</a:t>
            </a:fld>
            <a:endParaRPr lang="th-TH"/>
          </a:p>
        </p:txBody>
      </p:sp>
      <p:sp>
        <p:nvSpPr>
          <p:cNvPr id="5" name="ตัวยึด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ยึด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CBBE1-314B-45E7-A14D-E54A756E973C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เนื้อหา 2 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ยึดเนื้อหา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ยึดเนื้อหา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5" name="ตัวยึด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5F293D-20BF-487A-BFA7-792ABC73B8A5}" type="datetimeFigureOut">
              <a:rPr lang="th-TH" smtClean="0"/>
              <a:pPr/>
              <a:t>17/11/56</a:t>
            </a:fld>
            <a:endParaRPr lang="th-TH"/>
          </a:p>
        </p:txBody>
      </p:sp>
      <p:sp>
        <p:nvSpPr>
          <p:cNvPr id="6" name="ตัวยึด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ตัวยึดหมายเลขภาพนิ่ง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CBBE1-314B-45E7-A14D-E54A756E973C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การเปรียบเทียบ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ยึดข้อความ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4" name="ตัวยึดเนื้อหา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5" name="ตัวยึดข้อความ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6" name="ตัวยึดเนื้อหา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7" name="ตัวยึดวันที่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5F293D-20BF-487A-BFA7-792ABC73B8A5}" type="datetimeFigureOut">
              <a:rPr lang="th-TH" smtClean="0"/>
              <a:pPr/>
              <a:t>17/11/56</a:t>
            </a:fld>
            <a:endParaRPr lang="th-TH"/>
          </a:p>
        </p:txBody>
      </p:sp>
      <p:sp>
        <p:nvSpPr>
          <p:cNvPr id="8" name="ตัวยึดท้ายกระดา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9" name="ตัวยึดหมายเลขภาพนิ่ง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CBBE1-314B-45E7-A14D-E54A756E973C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เฉพาะ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ยึดวันที่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5F293D-20BF-487A-BFA7-792ABC73B8A5}" type="datetimeFigureOut">
              <a:rPr lang="th-TH" smtClean="0"/>
              <a:pPr/>
              <a:t>17/11/56</a:t>
            </a:fld>
            <a:endParaRPr lang="th-TH"/>
          </a:p>
        </p:txBody>
      </p:sp>
      <p:sp>
        <p:nvSpPr>
          <p:cNvPr id="4" name="ตัวยึดท้ายกระดา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ตัวยึดหมายเลขภาพนิ่ง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CBBE1-314B-45E7-A14D-E54A756E973C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ว่างเปล่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ยึดวันที่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5F293D-20BF-487A-BFA7-792ABC73B8A5}" type="datetimeFigureOut">
              <a:rPr lang="th-TH" smtClean="0"/>
              <a:pPr/>
              <a:t>17/11/56</a:t>
            </a:fld>
            <a:endParaRPr lang="th-TH"/>
          </a:p>
        </p:txBody>
      </p:sp>
      <p:sp>
        <p:nvSpPr>
          <p:cNvPr id="3" name="ตัวยึดท้ายกระดา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ตัวยึดหมายเลขภาพนิ่ง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CBBE1-314B-45E7-A14D-E54A756E973C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เนื้อหา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ยึดเนื้อหา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ยึดข้อความ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5" name="ตัวยึด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5F293D-20BF-487A-BFA7-792ABC73B8A5}" type="datetimeFigureOut">
              <a:rPr lang="th-TH" smtClean="0"/>
              <a:pPr/>
              <a:t>17/11/56</a:t>
            </a:fld>
            <a:endParaRPr lang="th-TH"/>
          </a:p>
        </p:txBody>
      </p:sp>
      <p:sp>
        <p:nvSpPr>
          <p:cNvPr id="6" name="ตัวยึด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ตัวยึดหมายเลขภาพนิ่ง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CBBE1-314B-45E7-A14D-E54A756E973C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รูปภาพ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ยึดรูปภาพ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h-TH"/>
          </a:p>
        </p:txBody>
      </p:sp>
      <p:sp>
        <p:nvSpPr>
          <p:cNvPr id="4" name="ตัวยึดข้อความ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5" name="ตัวยึด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5F293D-20BF-487A-BFA7-792ABC73B8A5}" type="datetimeFigureOut">
              <a:rPr lang="th-TH" smtClean="0"/>
              <a:pPr/>
              <a:t>17/11/56</a:t>
            </a:fld>
            <a:endParaRPr lang="th-TH"/>
          </a:p>
        </p:txBody>
      </p:sp>
      <p:sp>
        <p:nvSpPr>
          <p:cNvPr id="6" name="ตัวยึด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ตัวยึดหมายเลขภาพนิ่ง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CBBE1-314B-45E7-A14D-E54A756E973C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29000"/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ยึดชื่อเรื่อง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ยึดข้อความ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ยึดวันที่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5F293D-20BF-487A-BFA7-792ABC73B8A5}" type="datetimeFigureOut">
              <a:rPr lang="th-TH" smtClean="0"/>
              <a:pPr/>
              <a:t>17/11/56</a:t>
            </a:fld>
            <a:endParaRPr lang="th-TH"/>
          </a:p>
        </p:txBody>
      </p:sp>
      <p:sp>
        <p:nvSpPr>
          <p:cNvPr id="5" name="ตัวยึดท้ายกระดา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6" name="ตัวยึดหมายเลขภาพนิ่ง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DCBBE1-314B-45E7-A14D-E54A756E973C}" type="slidenum">
              <a:rPr lang="th-TH" smtClean="0"/>
              <a:pPr/>
              <a:t>‹#›</a:t>
            </a:fld>
            <a:endParaRPr lang="th-T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fad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h-TH"/>
      </a:defPPr>
      <a:lvl1pPr marL="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16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ctrTitle"/>
          </p:nvPr>
        </p:nvSpPr>
        <p:spPr>
          <a:xfrm>
            <a:off x="714348" y="1530347"/>
            <a:ext cx="7772400" cy="1470025"/>
          </a:xfrm>
        </p:spPr>
        <p:txBody>
          <a:bodyPr>
            <a:normAutofit/>
          </a:bodyPr>
          <a:lstStyle/>
          <a:p>
            <a:r>
              <a:rPr lang="th-TH" sz="6000" b="1" dirty="0" smtClean="0">
                <a:solidFill>
                  <a:schemeClr val="bg2">
                    <a:lumMod val="25000"/>
                  </a:schemeClr>
                </a:solidFill>
              </a:rPr>
              <a:t>ศาสนาพุทธในประเทศ</a:t>
            </a:r>
            <a:r>
              <a:rPr lang="th-TH" sz="6000" b="1" dirty="0" smtClean="0">
                <a:solidFill>
                  <a:schemeClr val="bg2">
                    <a:lumMod val="25000"/>
                  </a:schemeClr>
                </a:solidFill>
              </a:rPr>
              <a:t>ญี่ปุ่น</a:t>
            </a:r>
            <a:endParaRPr lang="th-TH" sz="6000" b="1" dirty="0">
              <a:solidFill>
                <a:schemeClr val="bg2">
                  <a:lumMod val="25000"/>
                </a:schemeClr>
              </a:solidFill>
              <a:latin typeface="+mn-lt"/>
            </a:endParaRPr>
          </a:p>
        </p:txBody>
      </p:sp>
      <p:sp>
        <p:nvSpPr>
          <p:cNvPr id="3" name="ชื่อเรื่องรอง 2"/>
          <p:cNvSpPr>
            <a:spLocks noGrp="1"/>
          </p:cNvSpPr>
          <p:nvPr>
            <p:ph type="subTitle" idx="1"/>
          </p:nvPr>
        </p:nvSpPr>
        <p:spPr>
          <a:xfrm>
            <a:off x="1357290" y="2571744"/>
            <a:ext cx="6400800" cy="1785950"/>
          </a:xfrm>
        </p:spPr>
        <p:txBody>
          <a:bodyPr>
            <a:normAutofit lnSpcReduction="10000"/>
          </a:bodyPr>
          <a:lstStyle/>
          <a:p>
            <a:r>
              <a:rPr lang="th-TH" dirty="0" smtClean="0">
                <a:solidFill>
                  <a:schemeClr val="bg2">
                    <a:lumMod val="25000"/>
                  </a:schemeClr>
                </a:solidFill>
              </a:rPr>
              <a:t>โดย</a:t>
            </a:r>
            <a:br>
              <a:rPr lang="th-TH" dirty="0" smtClean="0">
                <a:solidFill>
                  <a:schemeClr val="bg2">
                    <a:lumMod val="25000"/>
                  </a:schemeClr>
                </a:solidFill>
              </a:rPr>
            </a:br>
            <a:r>
              <a:rPr lang="th-TH" sz="4000" dirty="0" smtClean="0">
                <a:solidFill>
                  <a:schemeClr val="bg2">
                    <a:lumMod val="25000"/>
                  </a:schemeClr>
                </a:solidFill>
              </a:rPr>
              <a:t>ด</a:t>
            </a:r>
            <a:r>
              <a:rPr lang="en-US" sz="4000" dirty="0" smtClean="0">
                <a:solidFill>
                  <a:schemeClr val="bg2">
                    <a:lumMod val="25000"/>
                  </a:schemeClr>
                </a:solidFill>
              </a:rPr>
              <a:t>.</a:t>
            </a:r>
            <a:r>
              <a:rPr lang="th-TH" sz="4000" dirty="0" smtClean="0">
                <a:solidFill>
                  <a:schemeClr val="bg2">
                    <a:lumMod val="25000"/>
                  </a:schemeClr>
                </a:solidFill>
              </a:rPr>
              <a:t>ช</a:t>
            </a:r>
            <a:r>
              <a:rPr lang="en-US" sz="4000" dirty="0" smtClean="0">
                <a:solidFill>
                  <a:schemeClr val="bg2">
                    <a:lumMod val="25000"/>
                  </a:schemeClr>
                </a:solidFill>
              </a:rPr>
              <a:t>.</a:t>
            </a:r>
            <a:r>
              <a:rPr lang="th-TH" sz="4000" dirty="0" smtClean="0">
                <a:solidFill>
                  <a:schemeClr val="bg2">
                    <a:lumMod val="25000"/>
                  </a:schemeClr>
                </a:solidFill>
              </a:rPr>
              <a:t>ปกรณ์ </a:t>
            </a:r>
            <a:r>
              <a:rPr lang="th-TH" sz="4000" dirty="0" err="1" smtClean="0">
                <a:solidFill>
                  <a:schemeClr val="bg2">
                    <a:lumMod val="25000"/>
                  </a:schemeClr>
                </a:solidFill>
              </a:rPr>
              <a:t>รัตนชวนนท์</a:t>
            </a:r>
            <a:r>
              <a:rPr lang="th-TH" sz="4000" dirty="0" smtClean="0">
                <a:solidFill>
                  <a:schemeClr val="bg2">
                    <a:lumMod val="25000"/>
                  </a:schemeClr>
                </a:solidFill>
              </a:rPr>
              <a:t> เลขที่ </a:t>
            </a:r>
            <a:r>
              <a:rPr lang="en-US" sz="4000" dirty="0" smtClean="0">
                <a:solidFill>
                  <a:schemeClr val="bg2">
                    <a:lumMod val="25000"/>
                  </a:schemeClr>
                </a:solidFill>
              </a:rPr>
              <a:t>9</a:t>
            </a:r>
            <a:br>
              <a:rPr lang="en-US" sz="4000" dirty="0" smtClean="0">
                <a:solidFill>
                  <a:schemeClr val="bg2">
                    <a:lumMod val="25000"/>
                  </a:schemeClr>
                </a:solidFill>
              </a:rPr>
            </a:br>
            <a:r>
              <a:rPr lang="th-TH" sz="4000" dirty="0" smtClean="0">
                <a:solidFill>
                  <a:schemeClr val="bg2">
                    <a:lumMod val="25000"/>
                  </a:schemeClr>
                </a:solidFill>
              </a:rPr>
              <a:t>ด</a:t>
            </a:r>
            <a:r>
              <a:rPr lang="en-US" sz="4000" dirty="0" smtClean="0">
                <a:solidFill>
                  <a:schemeClr val="bg2">
                    <a:lumMod val="25000"/>
                  </a:schemeClr>
                </a:solidFill>
              </a:rPr>
              <a:t>.</a:t>
            </a:r>
            <a:r>
              <a:rPr lang="th-TH" sz="4000" dirty="0" smtClean="0">
                <a:solidFill>
                  <a:schemeClr val="bg2">
                    <a:lumMod val="25000"/>
                  </a:schemeClr>
                </a:solidFill>
              </a:rPr>
              <a:t>ญ</a:t>
            </a:r>
            <a:r>
              <a:rPr lang="en-US" sz="4000" dirty="0" smtClean="0">
                <a:solidFill>
                  <a:schemeClr val="bg2">
                    <a:lumMod val="25000"/>
                  </a:schemeClr>
                </a:solidFill>
              </a:rPr>
              <a:t>.</a:t>
            </a:r>
            <a:r>
              <a:rPr lang="th-TH" sz="4000" dirty="0" smtClean="0">
                <a:solidFill>
                  <a:schemeClr val="bg2">
                    <a:lumMod val="25000"/>
                  </a:schemeClr>
                </a:solidFill>
              </a:rPr>
              <a:t>พรปียา รังสิ</a:t>
            </a:r>
            <a:r>
              <a:rPr lang="th-TH" sz="4000" dirty="0" err="1" smtClean="0">
                <a:solidFill>
                  <a:schemeClr val="bg2">
                    <a:lumMod val="25000"/>
                  </a:schemeClr>
                </a:solidFill>
              </a:rPr>
              <a:t>วัฒน</a:t>
            </a:r>
            <a:r>
              <a:rPr lang="th-TH" sz="4000" dirty="0" smtClean="0">
                <a:solidFill>
                  <a:schemeClr val="bg2">
                    <a:lumMod val="25000"/>
                  </a:schemeClr>
                </a:solidFill>
              </a:rPr>
              <a:t>ศักดิ์ เลขที่ </a:t>
            </a:r>
            <a:r>
              <a:rPr lang="en-US" sz="4000" dirty="0" smtClean="0">
                <a:solidFill>
                  <a:schemeClr val="bg2">
                    <a:lumMod val="25000"/>
                  </a:schemeClr>
                </a:solidFill>
              </a:rPr>
              <a:t>27</a:t>
            </a:r>
            <a:endParaRPr lang="th-TH" sz="40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" name="สี่เหลี่ยมผืนผ้า 3"/>
          <p:cNvSpPr/>
          <p:nvPr/>
        </p:nvSpPr>
        <p:spPr>
          <a:xfrm>
            <a:off x="1428728" y="4143380"/>
            <a:ext cx="628654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th-TH" sz="3200" dirty="0" smtClean="0">
                <a:solidFill>
                  <a:schemeClr val="bg2">
                    <a:lumMod val="25000"/>
                  </a:schemeClr>
                </a:solidFill>
              </a:rPr>
              <a:t>เสนอ</a:t>
            </a:r>
            <a:br>
              <a:rPr lang="th-TH" sz="3200" dirty="0" smtClean="0">
                <a:solidFill>
                  <a:schemeClr val="bg2">
                    <a:lumMod val="25000"/>
                  </a:schemeClr>
                </a:solidFill>
              </a:rPr>
            </a:br>
            <a:r>
              <a:rPr lang="th-TH" sz="3200" dirty="0" smtClean="0">
                <a:solidFill>
                  <a:schemeClr val="bg2">
                    <a:lumMod val="25000"/>
                  </a:schemeClr>
                </a:solidFill>
              </a:rPr>
              <a:t>อ</a:t>
            </a:r>
            <a:r>
              <a:rPr lang="en-US" sz="3200" dirty="0" smtClean="0">
                <a:solidFill>
                  <a:schemeClr val="bg2">
                    <a:lumMod val="25000"/>
                  </a:schemeClr>
                </a:solidFill>
              </a:rPr>
              <a:t>.</a:t>
            </a:r>
            <a:r>
              <a:rPr lang="th-TH" sz="3200" dirty="0" smtClean="0">
                <a:solidFill>
                  <a:schemeClr val="bg2">
                    <a:lumMod val="25000"/>
                  </a:schemeClr>
                </a:solidFill>
              </a:rPr>
              <a:t>ลักขณา นิยม</a:t>
            </a:r>
            <a:endParaRPr lang="th-TH" sz="3200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27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86766" cy="1225536"/>
          </a:xfrm>
        </p:spPr>
        <p:txBody>
          <a:bodyPr>
            <a:noAutofit/>
          </a:bodyPr>
          <a:lstStyle/>
          <a:p>
            <a:r>
              <a:rPr lang="th-TH" sz="4800" b="1" spc="110" dirty="0" smtClean="0">
                <a:solidFill>
                  <a:schemeClr val="bg2">
                    <a:lumMod val="25000"/>
                  </a:schemeClr>
                </a:solidFill>
              </a:rPr>
              <a:t>พุทธศาสนาเข้าสู่ประเทศญี่ปุ่นอย่างไร</a:t>
            </a:r>
            <a:r>
              <a:rPr lang="en-US" sz="4800" b="1" spc="110" dirty="0" smtClean="0">
                <a:solidFill>
                  <a:schemeClr val="bg2">
                    <a:lumMod val="25000"/>
                  </a:schemeClr>
                </a:solidFill>
              </a:rPr>
              <a:t> ?</a:t>
            </a:r>
            <a:endParaRPr lang="th-TH" sz="4800" b="1" spc="11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ตัวยึดเนื้อหา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185990"/>
          </a:xfrm>
        </p:spPr>
        <p:txBody>
          <a:bodyPr>
            <a:normAutofit/>
          </a:bodyPr>
          <a:lstStyle/>
          <a:p>
            <a:r>
              <a:rPr lang="th-TH" dirty="0" smtClean="0">
                <a:solidFill>
                  <a:schemeClr val="bg2">
                    <a:lumMod val="25000"/>
                  </a:schemeClr>
                </a:solidFill>
              </a:rPr>
              <a:t>พระพุทธศาสนาเข้าสู่ประเทศญี่ปุ่นโดยผ่านเกาหลี ในหนังสือประวัติศาสตร์ญี่ปุ่นชื่อ </a:t>
            </a:r>
            <a:r>
              <a:rPr lang="th-TH" b="1" dirty="0" smtClean="0">
                <a:solidFill>
                  <a:schemeClr val="bg2">
                    <a:lumMod val="25000"/>
                  </a:schemeClr>
                </a:solidFill>
              </a:rPr>
              <a:t>นิ</a:t>
            </a:r>
            <a:r>
              <a:rPr lang="th-TH" b="1" dirty="0" err="1" smtClean="0">
                <a:solidFill>
                  <a:schemeClr val="bg2">
                    <a:lumMod val="25000"/>
                  </a:schemeClr>
                </a:solidFill>
              </a:rPr>
              <a:t>ฮอน</a:t>
            </a:r>
            <a:r>
              <a:rPr lang="th-TH" b="1" dirty="0" smtClean="0">
                <a:solidFill>
                  <a:schemeClr val="bg2">
                    <a:lumMod val="25000"/>
                  </a:schemeClr>
                </a:solidFill>
              </a:rPr>
              <a:t>โกชิ</a:t>
            </a:r>
            <a:r>
              <a:rPr lang="th-TH" dirty="0" smtClean="0">
                <a:solidFill>
                  <a:schemeClr val="bg2">
                    <a:lumMod val="25000"/>
                  </a:schemeClr>
                </a:solidFill>
              </a:rPr>
              <a:t> ได้บันทึกไว้ว่า วันที่ 12 ตุลาคม พ.ศ. 1095 เป็นปีที่ 13 ในรัชกาลจักรพรรดิ</a:t>
            </a:r>
            <a:r>
              <a:rPr lang="th-TH" dirty="0" err="1" smtClean="0">
                <a:solidFill>
                  <a:schemeClr val="bg2">
                    <a:lumMod val="25000"/>
                  </a:schemeClr>
                </a:solidFill>
              </a:rPr>
              <a:t>กิม</a:t>
            </a:r>
            <a:r>
              <a:rPr lang="th-TH" dirty="0" smtClean="0">
                <a:solidFill>
                  <a:schemeClr val="bg2">
                    <a:lumMod val="25000"/>
                  </a:schemeClr>
                </a:solidFill>
              </a:rPr>
              <a:t>เม จักรพรรดิองค์ที่ 19 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29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58204" cy="1511288"/>
          </a:xfrm>
        </p:spPr>
        <p:txBody>
          <a:bodyPr>
            <a:noAutofit/>
          </a:bodyPr>
          <a:lstStyle/>
          <a:p>
            <a:r>
              <a:rPr lang="th-TH" b="1" spc="110" dirty="0" smtClean="0">
                <a:solidFill>
                  <a:schemeClr val="bg2">
                    <a:lumMod val="25000"/>
                  </a:schemeClr>
                </a:solidFill>
              </a:rPr>
              <a:t>การดำเนินกิจกรรมทางพระพุทธศาสนาของ</a:t>
            </a:r>
            <a:br>
              <a:rPr lang="th-TH" b="1" spc="110" dirty="0" smtClean="0">
                <a:solidFill>
                  <a:schemeClr val="bg2">
                    <a:lumMod val="25000"/>
                  </a:schemeClr>
                </a:solidFill>
              </a:rPr>
            </a:br>
            <a:r>
              <a:rPr lang="en-US" b="1" spc="110" dirty="0" smtClean="0">
                <a:solidFill>
                  <a:schemeClr val="bg2">
                    <a:lumMod val="25000"/>
                  </a:schemeClr>
                </a:solidFill>
              </a:rPr>
              <a:t>“</a:t>
            </a:r>
            <a:r>
              <a:rPr lang="th-TH" b="1" spc="110" dirty="0" smtClean="0">
                <a:solidFill>
                  <a:schemeClr val="bg2">
                    <a:lumMod val="25000"/>
                  </a:schemeClr>
                </a:solidFill>
              </a:rPr>
              <a:t>ประเทศญี่ปุ่น</a:t>
            </a:r>
            <a:r>
              <a:rPr lang="en-US" b="1" spc="110" dirty="0" smtClean="0">
                <a:solidFill>
                  <a:schemeClr val="bg2">
                    <a:lumMod val="25000"/>
                  </a:schemeClr>
                </a:solidFill>
              </a:rPr>
              <a:t>”</a:t>
            </a:r>
            <a:endParaRPr lang="th-TH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ตัวยึดเนื้อหา 2"/>
          <p:cNvSpPr>
            <a:spLocks noGrp="1"/>
          </p:cNvSpPr>
          <p:nvPr>
            <p:ph idx="1"/>
          </p:nvPr>
        </p:nvSpPr>
        <p:spPr>
          <a:xfrm>
            <a:off x="457200" y="1831995"/>
            <a:ext cx="8229600" cy="2239947"/>
          </a:xfrm>
        </p:spPr>
        <p:txBody>
          <a:bodyPr/>
          <a:lstStyle/>
          <a:p>
            <a:r>
              <a:rPr lang="th-TH" dirty="0" smtClean="0">
                <a:solidFill>
                  <a:schemeClr val="bg2">
                    <a:lumMod val="25000"/>
                  </a:schemeClr>
                </a:solidFill>
              </a:rPr>
              <a:t>พระพุทธศาสนาได้เจริญขึ้นในประเทศญี่ปุ่น ในสมัยพระจักรพรรดิ</a:t>
            </a:r>
            <a:r>
              <a:rPr lang="th-TH" dirty="0" err="1" smtClean="0">
                <a:solidFill>
                  <a:schemeClr val="bg2">
                    <a:lumMod val="25000"/>
                  </a:schemeClr>
                </a:solidFill>
              </a:rPr>
              <a:t>กิม</a:t>
            </a:r>
            <a:r>
              <a:rPr lang="th-TH" dirty="0" smtClean="0">
                <a:solidFill>
                  <a:schemeClr val="bg2">
                    <a:lumMod val="25000"/>
                  </a:schemeClr>
                </a:solidFill>
              </a:rPr>
              <a:t>เมจิเป็นอย่างมากแต่ภายหลังที่พระองค์สิ้นพระชนม์แล้ว พระจักรพรรดิองค์ต่อๆ มาก็มิได้ใส่</a:t>
            </a:r>
            <a:r>
              <a:rPr lang="th-TH" dirty="0" err="1" smtClean="0">
                <a:solidFill>
                  <a:schemeClr val="bg2">
                    <a:lumMod val="25000"/>
                  </a:schemeClr>
                </a:solidFill>
              </a:rPr>
              <a:t>พระทัย</a:t>
            </a:r>
            <a:r>
              <a:rPr lang="th-TH" dirty="0" smtClean="0">
                <a:solidFill>
                  <a:schemeClr val="bg2">
                    <a:lumMod val="25000"/>
                  </a:schemeClr>
                </a:solidFill>
              </a:rPr>
              <a:t>ในพระพุทธศาสนาปล่อยให้พระพุทธศาสนาเสื่อมโทรมลง</a:t>
            </a:r>
          </a:p>
          <a:p>
            <a:endParaRPr lang="th-TH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" name="สี่เหลี่ยมผืนผ้า 3"/>
          <p:cNvSpPr/>
          <p:nvPr/>
        </p:nvSpPr>
        <p:spPr>
          <a:xfrm>
            <a:off x="785786" y="3938665"/>
            <a:ext cx="8072494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sz="3200" dirty="0" smtClean="0">
                <a:solidFill>
                  <a:schemeClr val="bg2">
                    <a:lumMod val="25000"/>
                  </a:schemeClr>
                </a:solidFill>
              </a:rPr>
              <a:t>จนถึงสมัย</a:t>
            </a:r>
            <a:r>
              <a:rPr lang="th-TH" sz="3200" dirty="0" err="1" smtClean="0">
                <a:solidFill>
                  <a:schemeClr val="bg2">
                    <a:lumMod val="25000"/>
                  </a:schemeClr>
                </a:solidFill>
              </a:rPr>
              <a:t>จักรพรรดินี</a:t>
            </a:r>
            <a:r>
              <a:rPr lang="th-TH" sz="3200" dirty="0" smtClean="0">
                <a:solidFill>
                  <a:schemeClr val="bg2">
                    <a:lumMod val="25000"/>
                  </a:schemeClr>
                </a:solidFill>
              </a:rPr>
              <a:t>ซุยโก ได้สถาปนา</a:t>
            </a:r>
            <a:r>
              <a:rPr lang="th-TH" sz="3200" b="1" dirty="0" smtClean="0">
                <a:solidFill>
                  <a:schemeClr val="bg2">
                    <a:lumMod val="25000"/>
                  </a:schemeClr>
                </a:solidFill>
              </a:rPr>
              <a:t>เจ้าชาย</a:t>
            </a:r>
            <a:r>
              <a:rPr lang="th-TH" sz="3200" b="1" dirty="0" err="1" smtClean="0">
                <a:solidFill>
                  <a:schemeClr val="bg2">
                    <a:lumMod val="25000"/>
                  </a:schemeClr>
                </a:solidFill>
              </a:rPr>
              <a:t>โช</a:t>
            </a:r>
            <a:r>
              <a:rPr lang="th-TH" sz="3200" b="1" dirty="0" smtClean="0">
                <a:solidFill>
                  <a:schemeClr val="bg2">
                    <a:lumMod val="25000"/>
                  </a:schemeClr>
                </a:solidFill>
              </a:rPr>
              <a:t>โตกุ </a:t>
            </a:r>
            <a:r>
              <a:rPr lang="th-TH" sz="3200" dirty="0" smtClean="0">
                <a:solidFill>
                  <a:schemeClr val="bg2">
                    <a:lumMod val="25000"/>
                  </a:schemeClr>
                </a:solidFill>
              </a:rPr>
              <a:t>เป็นผู้สำเร็จราชการแผ่นดิน เมื่อ พ.ศ. 1135 เจ้าชายพระองค์นี้เองที่ได้วางรากฐานการปกครองประเทศญี่ปุ่น และสร้างสรรค์วัฒนธรรมพร้อมทรงเชิดชูพระพุทธศาสนา </a:t>
            </a:r>
            <a:endParaRPr lang="th-TH" sz="3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29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ตัวยึดเนื้อหา 2"/>
          <p:cNvSpPr>
            <a:spLocks noGrp="1"/>
          </p:cNvSpPr>
          <p:nvPr>
            <p:ph idx="1"/>
          </p:nvPr>
        </p:nvSpPr>
        <p:spPr>
          <a:xfrm>
            <a:off x="457200" y="314317"/>
            <a:ext cx="8229600" cy="2114551"/>
          </a:xfrm>
        </p:spPr>
        <p:txBody>
          <a:bodyPr>
            <a:normAutofit/>
          </a:bodyPr>
          <a:lstStyle/>
          <a:p>
            <a:r>
              <a:rPr lang="th-TH" dirty="0" smtClean="0"/>
              <a:t>เมื่อเจ้าชาย</a:t>
            </a:r>
            <a:r>
              <a:rPr lang="th-TH" dirty="0" err="1" smtClean="0"/>
              <a:t>โช</a:t>
            </a:r>
            <a:r>
              <a:rPr lang="th-TH" dirty="0" smtClean="0"/>
              <a:t>โตกุสิ้นพระชนม์เมื่อ พ.ศ. 1165 บรรดาประชาชนทั้งปวงมีความเศร้าโศกเป็นอันมาก จึงได้ร่วมกันสร้างพระพุทธรูปขนาดเท่าองค์เจ้าชาย</a:t>
            </a:r>
            <a:r>
              <a:rPr lang="th-TH" dirty="0" err="1" smtClean="0"/>
              <a:t>โช</a:t>
            </a:r>
            <a:r>
              <a:rPr lang="th-TH" dirty="0" smtClean="0"/>
              <a:t>โตกุ ขึ้น 1 องค์ องค์ประดิษฐานไว้เป็นอนุสรณ์ ที่วัดโฮ</a:t>
            </a:r>
            <a:r>
              <a:rPr lang="th-TH" dirty="0" err="1" smtClean="0"/>
              <a:t>ริว</a:t>
            </a:r>
            <a:r>
              <a:rPr lang="th-TH" dirty="0" smtClean="0"/>
              <a:t>จิ</a:t>
            </a:r>
            <a:endParaRPr lang="th-TH" dirty="0"/>
          </a:p>
        </p:txBody>
      </p:sp>
      <p:sp>
        <p:nvSpPr>
          <p:cNvPr id="4" name="สี่เหลี่ยมผืนผ้า 3"/>
          <p:cNvSpPr/>
          <p:nvPr/>
        </p:nvSpPr>
        <p:spPr>
          <a:xfrm>
            <a:off x="714348" y="2374653"/>
            <a:ext cx="821537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sz="3200" dirty="0" smtClean="0"/>
              <a:t>หลังจากนั้นมาพระพุทธศาสนาก็ถูกแบ่งออกเป็นหลายนิกาย พระพุทธศาสนาหยุดชะงักความเจริญก้าวหน้ามาตลอด เพราะนโยบายการปกครองประเทศบีบบังคับทางอ้อมจนถึงยุค</a:t>
            </a:r>
            <a:r>
              <a:rPr lang="th-TH" sz="3200" dirty="0" err="1" smtClean="0"/>
              <a:t>เมอิ</a:t>
            </a:r>
            <a:r>
              <a:rPr lang="th-TH" sz="3200" dirty="0" smtClean="0"/>
              <a:t>จิ พระพุทธศาสนาก็ยิ่งเสื่อมลงไปอีก ลัทธิชินโตได้รับความนิยมนับถือแทนพระพุทธศาสนา </a:t>
            </a:r>
            <a:br>
              <a:rPr lang="th-TH" sz="3200" dirty="0" smtClean="0"/>
            </a:br>
            <a:r>
              <a:rPr lang="th-TH" sz="3200" dirty="0" smtClean="0"/>
              <a:t>พระพุทธศาสนาถูกยกเลิกไปจากราชสำนักของพระจักรพรรดิ</a:t>
            </a:r>
            <a:endParaRPr lang="th-TH" sz="3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ตัวยึดเนื้อหา 3" descr="japan-nara-horyu-ji-temple-main-part10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85720" y="142852"/>
            <a:ext cx="8577921" cy="57150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สี่เหลี่ยมผืนผ้า 4"/>
          <p:cNvSpPr/>
          <p:nvPr/>
        </p:nvSpPr>
        <p:spPr>
          <a:xfrm>
            <a:off x="571472" y="5857892"/>
            <a:ext cx="814393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sz="2400" b="1" i="1" dirty="0" smtClean="0"/>
              <a:t>วัดโฮ</a:t>
            </a:r>
            <a:r>
              <a:rPr lang="th-TH" sz="2400" b="1" i="1" dirty="0" err="1" smtClean="0"/>
              <a:t>ริว</a:t>
            </a:r>
            <a:r>
              <a:rPr lang="th-TH" sz="2400" b="1" i="1" dirty="0" smtClean="0"/>
              <a:t>จิ </a:t>
            </a:r>
            <a:r>
              <a:rPr lang="th-TH" sz="2400" i="1" dirty="0" smtClean="0"/>
              <a:t>แรกเริ่มวัดนี้สร้างขึ้นตามพระบัญชาของเจ้าชาย</a:t>
            </a:r>
            <a:r>
              <a:rPr lang="th-TH" sz="2400" i="1" dirty="0" err="1" smtClean="0"/>
              <a:t>โชโตะ</a:t>
            </a:r>
            <a:r>
              <a:rPr lang="th-TH" sz="2400" i="1" dirty="0" smtClean="0"/>
              <a:t>กุ เพื่อสักการบูชาพระ</a:t>
            </a:r>
            <a:r>
              <a:rPr lang="th-TH" sz="2400" i="1" dirty="0" err="1" smtClean="0"/>
              <a:t>ไภษัชย</a:t>
            </a:r>
            <a:r>
              <a:rPr lang="th-TH" sz="2400" i="1" dirty="0" smtClean="0"/>
              <a:t>คุรุ</a:t>
            </a:r>
            <a:r>
              <a:rPr lang="th-TH" sz="2400" i="1" dirty="0" err="1" smtClean="0"/>
              <a:t>ไวฑูรย</a:t>
            </a:r>
            <a:r>
              <a:rPr lang="th-TH" sz="2400" i="1" dirty="0" smtClean="0"/>
              <a:t>ประภา หรือ ยาคุชิ </a:t>
            </a:r>
            <a:r>
              <a:rPr lang="th-TH" sz="2400" i="1" dirty="0" err="1" smtClean="0"/>
              <a:t>เนียว</a:t>
            </a:r>
            <a:r>
              <a:rPr lang="th-TH" sz="2400" i="1" dirty="0" smtClean="0"/>
              <a:t>ไร และเพื่อเทิดพระเกียรติพระราชบิดาของเจ้าชาย </a:t>
            </a:r>
            <a:endParaRPr lang="th-TH" sz="2400" i="1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29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b="1" dirty="0" smtClean="0">
                <a:solidFill>
                  <a:schemeClr val="bg2">
                    <a:lumMod val="25000"/>
                  </a:schemeClr>
                </a:solidFill>
              </a:rPr>
              <a:t>การนับถือศาสนาของประเทศญี่ปุ่นในปัจจุบัน</a:t>
            </a:r>
            <a:endParaRPr lang="th-TH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ตัวยึดเนื้อหา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1828800"/>
          </a:xfrm>
        </p:spPr>
        <p:txBody>
          <a:bodyPr/>
          <a:lstStyle/>
          <a:p>
            <a:r>
              <a:rPr lang="th-TH" dirty="0" smtClean="0"/>
              <a:t>ในปัจจุบันชาวญี่ปุ่นนับถือพระพุทธศาสนาควบคู่ไปกับชินโต พระพุทธศาสนาแบ่งออกเป็นหลายนิกาย นิกายที่สำคัญมี 5 นิกาย ดังนี้</a:t>
            </a:r>
            <a:endParaRPr lang="th-TH" dirty="0"/>
          </a:p>
        </p:txBody>
      </p:sp>
      <p:sp>
        <p:nvSpPr>
          <p:cNvPr id="4" name="สี่เหลี่ยมผืนผ้า 3"/>
          <p:cNvSpPr/>
          <p:nvPr/>
        </p:nvSpPr>
        <p:spPr>
          <a:xfrm>
            <a:off x="857224" y="2928934"/>
            <a:ext cx="7572428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b="1" dirty="0" smtClean="0"/>
              <a:t>นิกาย</a:t>
            </a:r>
            <a:r>
              <a:rPr lang="th-TH" b="1" dirty="0" err="1" smtClean="0"/>
              <a:t>เทน</a:t>
            </a:r>
            <a:r>
              <a:rPr lang="th-TH" b="1" dirty="0" smtClean="0"/>
              <a:t>ได (เทียนไท้)</a:t>
            </a:r>
            <a:r>
              <a:rPr lang="th-TH" sz="2400" i="1" dirty="0" smtClean="0"/>
              <a:t>มีหลักคำสอนเป็นหลักธรรมชั้นสูง ส่งเสริมให้บูชาพระพุทธเจ้าองค์ปัจจุบันและพระโพธิสัตว์</a:t>
            </a:r>
            <a:endParaRPr lang="th-TH" sz="2400" i="1" dirty="0"/>
          </a:p>
        </p:txBody>
      </p:sp>
      <p:sp>
        <p:nvSpPr>
          <p:cNvPr id="5" name="สี่เหลี่ยมผืนผ้า 4"/>
          <p:cNvSpPr/>
          <p:nvPr/>
        </p:nvSpPr>
        <p:spPr>
          <a:xfrm>
            <a:off x="857224" y="3786190"/>
            <a:ext cx="728667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b="1" dirty="0" smtClean="0"/>
              <a:t>นิกายชินงอน</a:t>
            </a:r>
          </a:p>
          <a:p>
            <a:r>
              <a:rPr lang="th-TH" sz="2400" i="1" dirty="0" smtClean="0"/>
              <a:t>มีหลักคำสอนตามนิกายตันตระ สอนให้คนบรรลุโพธิญาณด้วยการสวดมนต์อ้อนวอน</a:t>
            </a:r>
            <a:endParaRPr lang="th-TH" sz="2400" b="1" i="1" dirty="0" smtClean="0"/>
          </a:p>
          <a:p>
            <a:endParaRPr lang="th-TH" dirty="0"/>
          </a:p>
        </p:txBody>
      </p:sp>
      <p:sp>
        <p:nvSpPr>
          <p:cNvPr id="6" name="สี่เหลี่ยมผืนผ้า 5"/>
          <p:cNvSpPr/>
          <p:nvPr/>
        </p:nvSpPr>
        <p:spPr>
          <a:xfrm>
            <a:off x="857224" y="4643446"/>
            <a:ext cx="692948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b="1" dirty="0" err="1" smtClean="0"/>
              <a:t>นิกายโจ</a:t>
            </a:r>
            <a:r>
              <a:rPr lang="th-TH" b="1" dirty="0" smtClean="0"/>
              <a:t>โด (สุขาวดี)</a:t>
            </a:r>
          </a:p>
          <a:p>
            <a:r>
              <a:rPr lang="th-TH" dirty="0" smtClean="0"/>
              <a:t> </a:t>
            </a:r>
            <a:r>
              <a:rPr lang="th-TH" sz="2400" i="1" dirty="0" smtClean="0"/>
              <a:t>นิกายนี้มีนิกายย่อยอีกมาก เช่น </a:t>
            </a:r>
            <a:r>
              <a:rPr lang="th-TH" sz="2400" i="1" dirty="0" err="1" smtClean="0"/>
              <a:t>โจ</a:t>
            </a:r>
            <a:r>
              <a:rPr lang="th-TH" sz="2400" i="1" dirty="0" smtClean="0"/>
              <a:t>โดชิน (สุขาวดีแท้)</a:t>
            </a:r>
            <a:endParaRPr lang="th-TH" sz="2400" i="1" dirty="0"/>
          </a:p>
        </p:txBody>
      </p:sp>
      <p:sp>
        <p:nvSpPr>
          <p:cNvPr id="7" name="สี่เหลี่ยมผืนผ้า 6"/>
          <p:cNvSpPr/>
          <p:nvPr/>
        </p:nvSpPr>
        <p:spPr>
          <a:xfrm>
            <a:off x="857224" y="5453264"/>
            <a:ext cx="7858180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b="1" dirty="0" smtClean="0"/>
              <a:t>นิกายเซน (</a:t>
            </a:r>
            <a:r>
              <a:rPr lang="th-TH" b="1" dirty="0" err="1" smtClean="0"/>
              <a:t>ธยาน</a:t>
            </a:r>
            <a:r>
              <a:rPr lang="th-TH" b="1" dirty="0" smtClean="0"/>
              <a:t> หรือ ฌาน)</a:t>
            </a:r>
          </a:p>
          <a:p>
            <a:r>
              <a:rPr lang="th-TH" sz="2400" i="1" dirty="0" smtClean="0"/>
              <a:t>นิกายนี้ถือว่า ทุกคนมีธาตุพุทธะอยู่ในตัว ทำอย่างไรจึงจะให้ธาตุพุทธะนี้ปรากฏออกมาได้ โดยความสามารถของตัวเอง </a:t>
            </a:r>
            <a:endParaRPr lang="th-TH" sz="2400" i="1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/>
      <p:bldP spid="5" grpId="0"/>
      <p:bldP spid="6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29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สี่เหลี่ยมผืนผ้า 3"/>
          <p:cNvSpPr/>
          <p:nvPr/>
        </p:nvSpPr>
        <p:spPr>
          <a:xfrm>
            <a:off x="714348" y="571480"/>
            <a:ext cx="7143800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b="1" dirty="0" smtClean="0"/>
              <a:t>นิกายนิชิ</a:t>
            </a:r>
            <a:r>
              <a:rPr lang="th-TH" b="1" dirty="0" err="1" smtClean="0"/>
              <a:t>เรน</a:t>
            </a:r>
            <a:endParaRPr lang="th-TH" b="1" dirty="0" smtClean="0"/>
          </a:p>
          <a:p>
            <a:r>
              <a:rPr lang="th-TH" sz="2400" i="1" dirty="0" smtClean="0"/>
              <a:t>นับถือสัทธรรมปุณฑริกสูตรอย่างเดียว โดยภาวนาว่า </a:t>
            </a:r>
            <a:r>
              <a:rPr lang="th-TH" sz="2400" b="1" i="1" dirty="0" err="1" smtClean="0"/>
              <a:t>นัม</a:t>
            </a:r>
            <a:r>
              <a:rPr lang="th-TH" sz="2400" b="1" i="1" dirty="0" smtClean="0"/>
              <a:t> </a:t>
            </a:r>
            <a:r>
              <a:rPr lang="th-TH" sz="2400" b="1" i="1" dirty="0" err="1" smtClean="0"/>
              <a:t>เมียว</a:t>
            </a:r>
            <a:r>
              <a:rPr lang="th-TH" sz="2400" b="1" i="1" dirty="0" smtClean="0"/>
              <a:t> โฮ เร็ง </a:t>
            </a:r>
            <a:r>
              <a:rPr lang="th-TH" sz="2400" b="1" i="1" dirty="0" err="1" smtClean="0"/>
              <a:t>เง</a:t>
            </a:r>
            <a:r>
              <a:rPr lang="th-TH" sz="2400" b="1" i="1" dirty="0" smtClean="0"/>
              <a:t> เคียว</a:t>
            </a:r>
            <a:r>
              <a:rPr lang="th-TH" sz="2400" i="1" dirty="0" smtClean="0"/>
              <a:t> เมื่อเปล่งคำนี้ออกมาด้วยความรู้สึกว่ามีตัวธาตุพุทธะอยู่ในใจ ก็บรรลุพุทธภาวะได้</a:t>
            </a:r>
            <a:endParaRPr lang="th-TH" sz="2400" i="1" dirty="0"/>
          </a:p>
        </p:txBody>
      </p:sp>
      <p:sp>
        <p:nvSpPr>
          <p:cNvPr id="5" name="สี่เหลี่ยมผืนผ้า 4"/>
          <p:cNvSpPr/>
          <p:nvPr/>
        </p:nvSpPr>
        <p:spPr>
          <a:xfrm>
            <a:off x="642910" y="2041746"/>
            <a:ext cx="771530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dirty="0" smtClean="0"/>
              <a:t>เนื่องจากญี่ปุ่นชอบความเร็วให้ได้ผลทันใจ พระพุทธศาสนานิกายเซนจึงเป็นที่นิยม และมีการสร้างนิกายใหม่ๆ หรือลัทธิใหม่ๆ ที่ปฏิบัติได้ผลรวดเร็วอีกมาก คนญี่ปุ่นส่วนหนึ่งไม่นับถือศาสนาใดเลย แต่ยึดถือลัทธิการเมืองตามความชอบใจของตน</a:t>
            </a:r>
            <a:endParaRPr lang="th-TH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theme/theme1.xml><?xml version="1.0" encoding="utf-8"?>
<a:theme xmlns:a="http://schemas.openxmlformats.org/drawingml/2006/main" name="ชุดรูปแบบของ Office">
  <a:themeElements>
    <a:clrScheme name="สำนักงา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สำนักงา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สำนักงา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ชุดรูปแบบของ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181</TotalTime>
  <Words>198</Words>
  <PresentationFormat>นำเสนอทางหน้าจอ (4:3)</PresentationFormat>
  <Paragraphs>26</Paragraphs>
  <Slides>7</Slides>
  <Notes>3</Notes>
  <HiddenSlides>0</HiddenSlides>
  <MMClips>0</MMClips>
  <ScaleCrop>false</ScaleCrop>
  <HeadingPairs>
    <vt:vector size="4" baseType="variant">
      <vt:variant>
        <vt:lpstr>ชุดรูปแบบ</vt:lpstr>
      </vt:variant>
      <vt:variant>
        <vt:i4>1</vt:i4>
      </vt:variant>
      <vt:variant>
        <vt:lpstr>ชื่อเรื่องภาพนิ่ง</vt:lpstr>
      </vt:variant>
      <vt:variant>
        <vt:i4>7</vt:i4>
      </vt:variant>
    </vt:vector>
  </HeadingPairs>
  <TitlesOfParts>
    <vt:vector size="8" baseType="lpstr">
      <vt:lpstr>ชุดรูปแบบของ Office</vt:lpstr>
      <vt:lpstr>ศาสนาพุทธในประเทศญี่ปุ่น</vt:lpstr>
      <vt:lpstr>พุทธศาสนาเข้าสู่ประเทศญี่ปุ่นอย่างไร ?</vt:lpstr>
      <vt:lpstr>การดำเนินกิจกรรมทางพระพุทธศาสนาของ “ประเทศญี่ปุ่น”</vt:lpstr>
      <vt:lpstr>ภาพนิ่ง 4</vt:lpstr>
      <vt:lpstr>ภาพนิ่ง 5</vt:lpstr>
      <vt:lpstr>การนับถือศาสนาของประเทศญี่ปุ่นในปัจจุบัน</vt:lpstr>
      <vt:lpstr>ภาพนิ่ง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ภาพนิ่ง 1</dc:title>
  <cp:lastModifiedBy>Personal</cp:lastModifiedBy>
  <cp:revision>21</cp:revision>
  <dcterms:modified xsi:type="dcterms:W3CDTF">2013-11-17T06:25:56Z</dcterms:modified>
</cp:coreProperties>
</file>