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204B09E-B262-435F-BA72-6216A8F62D72}" type="datetimeFigureOut">
              <a:rPr lang="id-ID" smtClean="0"/>
              <a:pPr/>
              <a:t>12/04/2011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18F556E-F058-412F-80A7-481DA81D264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Tarif Pajak dan Perhitungan PPN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Tarif</a:t>
            </a:r>
            <a:r>
              <a:rPr lang="en-US" dirty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Pertambahan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7467600" cy="4701009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/>
              <a:t>Tarif</a:t>
            </a:r>
            <a:r>
              <a:rPr lang="en-US" dirty="0"/>
              <a:t> PPN 10%</a:t>
            </a:r>
          </a:p>
          <a:p>
            <a:pPr marL="274320" indent="-3175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err="1"/>
              <a:t>Tarif</a:t>
            </a:r>
            <a:r>
              <a:rPr lang="en-US" dirty="0"/>
              <a:t> PPN BKP </a:t>
            </a:r>
            <a:r>
              <a:rPr lang="en-US" dirty="0" err="1"/>
              <a:t>dan</a:t>
            </a:r>
            <a:r>
              <a:rPr lang="en-US" dirty="0"/>
              <a:t> JKP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tarif</a:t>
            </a:r>
            <a:r>
              <a:rPr lang="en-US" dirty="0"/>
              <a:t> </a:t>
            </a:r>
            <a:r>
              <a:rPr lang="en-US" dirty="0" err="1"/>
              <a:t>tunggal</a:t>
            </a:r>
            <a:r>
              <a:rPr lang="en-US" dirty="0"/>
              <a:t> yang </a:t>
            </a:r>
            <a:r>
              <a:rPr lang="en-US" dirty="0" err="1"/>
              <a:t>dikenakan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BKP </a:t>
            </a:r>
            <a:r>
              <a:rPr lang="en-US" dirty="0" err="1"/>
              <a:t>dan</a:t>
            </a:r>
            <a:r>
              <a:rPr lang="en-US" dirty="0"/>
              <a:t> JKP, </a:t>
            </a:r>
            <a:r>
              <a:rPr lang="en-US" dirty="0" err="1"/>
              <a:t>yaitu</a:t>
            </a:r>
            <a:r>
              <a:rPr lang="en-US" dirty="0"/>
              <a:t> 10%.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/>
              <a:t>Tarif</a:t>
            </a:r>
            <a:r>
              <a:rPr lang="en-US" dirty="0"/>
              <a:t> PPN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ekspor</a:t>
            </a:r>
            <a:r>
              <a:rPr lang="en-US" dirty="0"/>
              <a:t> BKP </a:t>
            </a:r>
            <a:r>
              <a:rPr lang="en-US" dirty="0" err="1"/>
              <a:t>adalah</a:t>
            </a:r>
            <a:r>
              <a:rPr lang="en-US" dirty="0"/>
              <a:t> 0%</a:t>
            </a:r>
          </a:p>
          <a:p>
            <a:pPr marL="274320" indent="-3175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err="1"/>
              <a:t>Tarif</a:t>
            </a:r>
            <a:r>
              <a:rPr lang="en-US" dirty="0"/>
              <a:t> PPN BKP </a:t>
            </a:r>
            <a:r>
              <a:rPr lang="en-US" dirty="0" err="1"/>
              <a:t>sebesar</a:t>
            </a:r>
            <a:r>
              <a:rPr lang="en-US" dirty="0"/>
              <a:t> 0% yang </a:t>
            </a:r>
            <a:r>
              <a:rPr lang="en-US" dirty="0" err="1"/>
              <a:t>diterapkan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ekspor</a:t>
            </a:r>
            <a:r>
              <a:rPr lang="en-US" dirty="0"/>
              <a:t> BKP </a:t>
            </a:r>
            <a:r>
              <a:rPr lang="en-US" dirty="0" err="1"/>
              <a:t>dimaksudkan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persaingan</a:t>
            </a:r>
            <a:r>
              <a:rPr lang="en-US" dirty="0"/>
              <a:t> </a:t>
            </a:r>
            <a:r>
              <a:rPr lang="en-US" dirty="0" err="1"/>
              <a:t>diluar</a:t>
            </a:r>
            <a:r>
              <a:rPr lang="en-US" dirty="0"/>
              <a:t> </a:t>
            </a:r>
            <a:r>
              <a:rPr lang="en-US" dirty="0" err="1"/>
              <a:t>negeri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Perhitungan</a:t>
            </a:r>
            <a:r>
              <a:rPr lang="en-US" dirty="0"/>
              <a:t> PPN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522920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/>
              <a:t>PPN BKP </a:t>
            </a:r>
            <a:r>
              <a:rPr lang="en-US" dirty="0" err="1"/>
              <a:t>dan</a:t>
            </a:r>
            <a:r>
              <a:rPr lang="en-US" dirty="0"/>
              <a:t> JKP </a:t>
            </a:r>
            <a:r>
              <a:rPr lang="en-US" dirty="0" err="1"/>
              <a:t>dihitung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mengalikan</a:t>
            </a:r>
            <a:r>
              <a:rPr lang="en-US" dirty="0"/>
              <a:t> </a:t>
            </a:r>
            <a:r>
              <a:rPr lang="en-US" dirty="0" err="1"/>
              <a:t>tarif</a:t>
            </a:r>
            <a:r>
              <a:rPr lang="en-US" dirty="0"/>
              <a:t> PPN (10% </a:t>
            </a:r>
            <a:r>
              <a:rPr lang="en-US" dirty="0" err="1"/>
              <a:t>atau</a:t>
            </a:r>
            <a:r>
              <a:rPr lang="en-US" dirty="0"/>
              <a:t> 0%) </a:t>
            </a:r>
            <a:r>
              <a:rPr lang="en-US" dirty="0" err="1"/>
              <a:t>dengan</a:t>
            </a:r>
            <a:r>
              <a:rPr lang="en-US" dirty="0"/>
              <a:t> DPP.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impor</a:t>
            </a:r>
            <a:r>
              <a:rPr lang="en-US" dirty="0"/>
              <a:t>,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 DPP </a:t>
            </a:r>
            <a:r>
              <a:rPr lang="en-US" dirty="0" err="1"/>
              <a:t>terlebih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impor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bea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ditambah</a:t>
            </a:r>
            <a:r>
              <a:rPr lang="en-US" dirty="0"/>
              <a:t> </a:t>
            </a:r>
            <a:r>
              <a:rPr lang="en-US" dirty="0" err="1"/>
              <a:t>pungutan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. </a:t>
            </a: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/>
              <a:t>Impor</a:t>
            </a:r>
            <a:r>
              <a:rPr lang="en-US" dirty="0"/>
              <a:t> = Cost Insurance Freight + Bea </a:t>
            </a:r>
            <a:r>
              <a:rPr lang="en-US" dirty="0" err="1"/>
              <a:t>Masuk</a:t>
            </a:r>
            <a:r>
              <a:rPr lang="en-US" dirty="0"/>
              <a:t> + Bea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Tambahan</a:t>
            </a:r>
            <a:r>
              <a:rPr lang="en-US"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2514600"/>
            <a:ext cx="4038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PPN = </a:t>
            </a:r>
            <a:r>
              <a:rPr lang="en-US" sz="2400" dirty="0" err="1"/>
              <a:t>Tarif</a:t>
            </a:r>
            <a:r>
              <a:rPr lang="en-US" sz="2400" dirty="0"/>
              <a:t> </a:t>
            </a:r>
            <a:r>
              <a:rPr lang="en-US" sz="2400" dirty="0" err="1"/>
              <a:t>Pajak</a:t>
            </a:r>
            <a:r>
              <a:rPr lang="en-US" sz="2400" dirty="0"/>
              <a:t> x DPP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4056" y="4971256"/>
            <a:ext cx="8676456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Bookman Old Style" pitchFamily="18" charset="0"/>
                <a:ea typeface="BatangChe" pitchFamily="49" charset="-127"/>
              </a:rPr>
              <a:t>Nilai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 </a:t>
            </a:r>
            <a:r>
              <a:rPr lang="en-US" dirty="0" err="1">
                <a:latin typeface="Bookman Old Style" pitchFamily="18" charset="0"/>
                <a:ea typeface="BatangChe" pitchFamily="49" charset="-127"/>
              </a:rPr>
              <a:t>Impor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 = Cost Insurance Freight + Bea </a:t>
            </a:r>
            <a:r>
              <a:rPr lang="en-US" dirty="0" err="1">
                <a:latin typeface="Bookman Old Style" pitchFamily="18" charset="0"/>
                <a:ea typeface="BatangChe" pitchFamily="49" charset="-127"/>
              </a:rPr>
              <a:t>Masuk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 + Bea </a:t>
            </a:r>
            <a:r>
              <a:rPr lang="en-US" dirty="0" err="1">
                <a:latin typeface="Bookman Old Style" pitchFamily="18" charset="0"/>
                <a:ea typeface="BatangChe" pitchFamily="49" charset="-127"/>
              </a:rPr>
              <a:t>Masuk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 </a:t>
            </a:r>
            <a:r>
              <a:rPr lang="en-US" dirty="0" err="1">
                <a:latin typeface="Bookman Old Style" pitchFamily="18" charset="0"/>
                <a:ea typeface="BatangChe" pitchFamily="49" charset="-127"/>
              </a:rPr>
              <a:t>Tamba</a:t>
            </a:r>
            <a:r>
              <a:rPr lang="en-US" dirty="0" err="1">
                <a:latin typeface="BatangChe" pitchFamily="49" charset="-127"/>
                <a:ea typeface="BatangChe" pitchFamily="49" charset="-127"/>
              </a:rPr>
              <a:t>han</a:t>
            </a:r>
            <a:endParaRPr lang="en-US" dirty="0"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/>
          <a:lstStyle/>
          <a:p>
            <a:r>
              <a:rPr lang="id-ID" dirty="0" smtClean="0"/>
              <a:t>Contoh Soal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060848"/>
            <a:ext cx="8064896" cy="479715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id-ID" dirty="0"/>
              <a:t>PKP "A" bulan Januari </a:t>
            </a:r>
            <a:r>
              <a:rPr lang="id-ID" dirty="0" smtClean="0"/>
              <a:t>2011 </a:t>
            </a:r>
            <a:r>
              <a:rPr lang="id-ID" dirty="0"/>
              <a:t>menjual tunai kepada PKP "</a:t>
            </a:r>
            <a:r>
              <a:rPr lang="id-ID" dirty="0" smtClean="0"/>
              <a:t>B” 100 </a:t>
            </a:r>
            <a:r>
              <a:rPr lang="id-ID" dirty="0"/>
              <a:t>pasang sepatu @ </a:t>
            </a:r>
            <a:r>
              <a:rPr lang="id-ID" dirty="0" smtClean="0"/>
              <a:t>Rp.100.000,-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d-ID" dirty="0"/>
              <a:t>PKP "B" dalam bulan </a:t>
            </a:r>
            <a:r>
              <a:rPr lang="id-ID" dirty="0" smtClean="0"/>
              <a:t>Januari 2011 :</a:t>
            </a:r>
          </a:p>
          <a:p>
            <a:pPr marL="796925" indent="-257175" algn="just">
              <a:buFont typeface="Courier New" pitchFamily="49" charset="0"/>
              <a:buChar char="o"/>
            </a:pPr>
            <a:r>
              <a:rPr lang="id-ID" dirty="0"/>
              <a:t> Menjual 80 pasang sepatu @ </a:t>
            </a:r>
            <a:r>
              <a:rPr lang="id-ID" dirty="0" smtClean="0"/>
              <a:t>Rp.120.000,-</a:t>
            </a:r>
          </a:p>
          <a:p>
            <a:pPr marL="890588" indent="-350838" algn="just">
              <a:buFont typeface="Courier New" pitchFamily="49" charset="0"/>
              <a:buChar char="o"/>
            </a:pPr>
            <a:r>
              <a:rPr lang="id-ID" dirty="0"/>
              <a:t>Memakai sendiri 5 pasang sepatu untuk pemakaian </a:t>
            </a:r>
            <a:r>
              <a:rPr lang="id-ID" dirty="0" smtClean="0"/>
              <a:t>sendiri</a:t>
            </a:r>
            <a:endParaRPr lang="id-ID" dirty="0" smtClean="0"/>
          </a:p>
          <a:p>
            <a:pPr algn="just"/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237312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id-ID" dirty="0" smtClean="0"/>
              <a:t>PT. X adalah produsen roti yang telah dikukuhkan sebagai PKP. Selama bulan Agustus 2010 telah menyumbangkan roti sebanyak 100 dos. Harga per dos roti adalah Rp. 10.000,- termasuk laba 25%. </a:t>
            </a:r>
            <a:endParaRPr lang="id-ID" dirty="0" smtClean="0"/>
          </a:p>
          <a:p>
            <a:pPr marL="514350" indent="-514350" algn="just">
              <a:buFont typeface="+mj-lt"/>
              <a:buAutoNum type="arabicPeriod" startAt="3"/>
            </a:pPr>
            <a:r>
              <a:rPr lang="id-ID" dirty="0" smtClean="0"/>
              <a:t>PT. A menjual BKP kepada PT. B dengan harga Rp. 1.100.000,- diskon 10%.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id-ID" dirty="0" smtClean="0"/>
              <a:t>PT. K memberikan jasa komputer kepada PT. M dengan biaya perbaikan sebelum PPN Rp. 400.000,- dan pemakaian komponen Rp. 700.000,- dengan potongan yang tidak diakui pada Faktur Pajak 10%.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id-ID" dirty="0" smtClean="0"/>
              <a:t>PT. Y mengimpor BKP $ 38.000,- Freight 10% dan Insurance 5</a:t>
            </a:r>
            <a:r>
              <a:rPr lang="id-ID" dirty="0" smtClean="0"/>
              <a:t>%.  Kurs pajak $ 1 = Rp. </a:t>
            </a:r>
            <a:r>
              <a:rPr lang="id-ID" smtClean="0"/>
              <a:t>8.000,-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pPr marL="624078" indent="-514350" algn="just">
              <a:buFont typeface="+mj-lt"/>
              <a:buAutoNum type="arabicPeriod" startAt="7"/>
            </a:pPr>
            <a:r>
              <a:rPr lang="id-ID" dirty="0" smtClean="0"/>
              <a:t>Perhatikan kegiatan transaksi berikut :</a:t>
            </a:r>
          </a:p>
          <a:p>
            <a:pPr marL="890588" indent="-257175" algn="just">
              <a:buFont typeface="Courier New" pitchFamily="49" charset="0"/>
              <a:buChar char="o"/>
            </a:pPr>
            <a:r>
              <a:rPr lang="id-ID" dirty="0" smtClean="0"/>
              <a:t>PT. Astra memproduksi mesin mobil Rp. 30.000.000,- bea masuk 10%.</a:t>
            </a:r>
          </a:p>
          <a:p>
            <a:pPr marL="890588" indent="-257175" algn="just">
              <a:buFont typeface="Courier New" pitchFamily="49" charset="0"/>
              <a:buChar char="o"/>
            </a:pPr>
            <a:r>
              <a:rPr lang="id-ID" dirty="0" smtClean="0"/>
              <a:t>PT. Astra merakit mesin tersebut menjadi mobil sedan 2500 cc dan dijual seharga Rp. 200.000.000,-. PPN 10% dan PPnBM 50%</a:t>
            </a:r>
          </a:p>
          <a:p>
            <a:pPr marL="890588" indent="-257175" algn="just">
              <a:buFont typeface="Courier New" pitchFamily="49" charset="0"/>
              <a:buChar char="o"/>
            </a:pPr>
            <a:r>
              <a:rPr lang="id-ID" dirty="0" smtClean="0"/>
              <a:t>Mobil dibeli oleh PT. Ide Taqi untuk :</a:t>
            </a:r>
          </a:p>
          <a:p>
            <a:pPr marL="1171575" indent="-280988" algn="just">
              <a:buFont typeface="Arial" pitchFamily="34" charset="0"/>
              <a:buChar char="•"/>
            </a:pPr>
            <a:r>
              <a:rPr lang="id-ID" dirty="0" smtClean="0"/>
              <a:t>Dipake sendiri</a:t>
            </a:r>
          </a:p>
          <a:p>
            <a:pPr marL="1171575" indent="-280988" algn="just">
              <a:buFont typeface="Arial" pitchFamily="34" charset="0"/>
              <a:buChar char="•"/>
            </a:pPr>
            <a:r>
              <a:rPr lang="id-ID" dirty="0" smtClean="0"/>
              <a:t>Dijual kembali didalam negeri seharga Rp. 335.000.000,-</a:t>
            </a:r>
          </a:p>
          <a:p>
            <a:pPr marL="1171575" indent="-280988" algn="just">
              <a:buFont typeface="Arial" pitchFamily="34" charset="0"/>
              <a:buChar char="•"/>
            </a:pPr>
            <a:r>
              <a:rPr lang="id-ID" dirty="0" smtClean="0"/>
              <a:t>Di Ekspor ke Brunei Seharga Rp. 230.000.000,-</a:t>
            </a: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221</TotalTime>
  <Words>369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Tarif Pajak dan Perhitungan PPN</vt:lpstr>
      <vt:lpstr>Tarif Pajak Pertambahan Nilai</vt:lpstr>
      <vt:lpstr>Perhitungan PPN</vt:lpstr>
      <vt:lpstr>Contoh Soal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yoezoef</dc:creator>
  <cp:lastModifiedBy>yoezoef</cp:lastModifiedBy>
  <cp:revision>26</cp:revision>
  <dcterms:created xsi:type="dcterms:W3CDTF">2011-04-11T15:21:25Z</dcterms:created>
  <dcterms:modified xsi:type="dcterms:W3CDTF">2011-04-12T04:43:31Z</dcterms:modified>
</cp:coreProperties>
</file>