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>
      <p:cViewPr varScale="1">
        <p:scale>
          <a:sx n="73" d="100"/>
          <a:sy n="73" d="100"/>
        </p:scale>
        <p:origin x="402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82589-CB2F-4003-801D-095B67490E73}" type="datetimeFigureOut">
              <a:rPr lang="en-US"/>
              <a:t>10/27/2017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4844B-5D5D-4D8E-9E71-6B297DF4019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8986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D4DBF-746C-4C25-853D-8A1CBE8404F4}" type="datetimeFigureOut">
              <a:rPr lang="en-US"/>
              <a:t>10/27/2017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0FDE7-FE71-46E3-9512-437B13AD5F4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6979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812" y="1524000"/>
            <a:ext cx="8839201" cy="32004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4813" y="4876800"/>
            <a:ext cx="7162799" cy="990600"/>
          </a:xfrm>
        </p:spPr>
        <p:txBody>
          <a:bodyPr lIns="91440"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5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8870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lternate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393372" y="0"/>
            <a:ext cx="6795452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5484812" y="0"/>
            <a:ext cx="6704012" cy="6858000"/>
          </a:xfrm>
          <a:prstGeom prst="rect">
            <a:avLst/>
          </a:prstGeom>
          <a:solidFill>
            <a:schemeClr val="accent2">
              <a:lumMod val="7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3" y="685800"/>
            <a:ext cx="4267200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013" y="4724400"/>
            <a:ext cx="4267200" cy="14478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&#10;"/>
          <p:cNvSpPr>
            <a:spLocks noGrp="1"/>
          </p:cNvSpPr>
          <p:nvPr>
            <p:ph type="pic" idx="1"/>
          </p:nvPr>
        </p:nvSpPr>
        <p:spPr>
          <a:xfrm>
            <a:off x="6094413" y="685800"/>
            <a:ext cx="5486400" cy="5486400"/>
          </a:xfrm>
          <a:solidFill>
            <a:schemeClr val="tx2">
              <a:lumMod val="10000"/>
            </a:schemeClr>
          </a:solidFill>
          <a:ln w="50800">
            <a:solidFill>
              <a:schemeClr val="tx1"/>
            </a:solidFill>
            <a:miter lim="800000"/>
          </a:ln>
          <a:effectLst>
            <a:outerShdw blurRad="19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3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75812" y="685801"/>
            <a:ext cx="1219201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685800"/>
            <a:ext cx="8153399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0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08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3429000"/>
            <a:ext cx="9601201" cy="22860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685800"/>
            <a:ext cx="7543800" cy="1066800"/>
          </a:xfrm>
        </p:spPr>
        <p:txBody>
          <a:bodyPr lIns="91440" anchor="t"/>
          <a:lstStyle>
            <a:lvl1pPr marL="0" indent="0">
              <a:spcBef>
                <a:spcPts val="0"/>
              </a:spcBef>
              <a:buNone/>
              <a:defRPr sz="2000" cap="all" spc="250" baseline="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8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828800"/>
            <a:ext cx="4648199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2" y="1828801"/>
            <a:ext cx="4648202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87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676400"/>
            <a:ext cx="4646376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438400"/>
            <a:ext cx="4648199" cy="3733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6812" y="1676400"/>
            <a:ext cx="4648201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6812" y="2438400"/>
            <a:ext cx="4648201" cy="3733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69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1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63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08012" y="0"/>
            <a:ext cx="4883563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99452" y="0"/>
            <a:ext cx="4700684" cy="6858000"/>
          </a:xfrm>
          <a:prstGeom prst="rect">
            <a:avLst/>
          </a:prstGeom>
          <a:solidFill>
            <a:schemeClr val="accent2">
              <a:lumMod val="7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3581400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3" y="4724400"/>
            <a:ext cx="3581400" cy="140176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3" y="685800"/>
            <a:ext cx="548497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7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608012" y="0"/>
            <a:ext cx="4883563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699452" y="0"/>
            <a:ext cx="4700684" cy="6858000"/>
          </a:xfrm>
          <a:prstGeom prst="rect">
            <a:avLst/>
          </a:prstGeom>
          <a:solidFill>
            <a:schemeClr val="accent2">
              <a:lumMod val="7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3581400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3" y="4724400"/>
            <a:ext cx="3581400" cy="140176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&#10;"/>
          <p:cNvSpPr>
            <a:spLocks noGrp="1"/>
          </p:cNvSpPr>
          <p:nvPr>
            <p:ph type="pic" idx="1"/>
          </p:nvPr>
        </p:nvSpPr>
        <p:spPr>
          <a:xfrm>
            <a:off x="6094413" y="685800"/>
            <a:ext cx="5486400" cy="5486400"/>
          </a:xfrm>
          <a:solidFill>
            <a:schemeClr val="tx2">
              <a:lumMod val="10000"/>
            </a:schemeClr>
          </a:solidFill>
          <a:ln w="50800">
            <a:solidFill>
              <a:schemeClr val="tx1"/>
            </a:solidFill>
            <a:miter lim="800000"/>
          </a:ln>
          <a:effectLst>
            <a:outerShdw blurRad="19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93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2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4" y="1828800"/>
            <a:ext cx="9601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9412" y="6400801"/>
            <a:ext cx="13200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DC1F7-A9E9-4D8B-8C97-C74523B2CF2A}" type="datetimeFigureOut">
              <a:rPr lang="en-US"/>
              <a:pPr/>
              <a:t>10/27/2017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75812" y="6400801"/>
            <a:ext cx="12192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542E4-2CCF-42F6-9D92-ED568035133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82099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2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Font typeface="Century" pitchFamily="18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2588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9164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23160" indent="-22860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28600" algn="l" defTabSz="914400" rtl="0" eaLnBrk="1" latinLnBrk="0" hangingPunct="1"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54680" indent="-22860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californiastateescape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2967" y="1981200"/>
            <a:ext cx="8839201" cy="1981200"/>
          </a:xfrm>
        </p:spPr>
        <p:txBody>
          <a:bodyPr/>
          <a:lstStyle/>
          <a:p>
            <a:pPr algn="ctr"/>
            <a:r>
              <a:rPr lang="en-US" sz="7200" dirty="0"/>
              <a:t>Mystery Puzzle Room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2967" y="4800600"/>
            <a:ext cx="9025845" cy="99060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96B86B"/>
                </a:solidFill>
                <a:hlinkClick r:id="rId2"/>
              </a:rPr>
              <a:t>https://</a:t>
            </a:r>
            <a:r>
              <a:rPr lang="en-US" sz="2800" dirty="0" smtClean="0">
                <a:solidFill>
                  <a:srgbClr val="96B86B"/>
                </a:solidFill>
                <a:hlinkClick r:id="rId2"/>
              </a:rPr>
              <a:t>californiastateescape.com</a:t>
            </a:r>
            <a:r>
              <a:rPr lang="en-US" sz="2800" dirty="0" smtClean="0">
                <a:solidFill>
                  <a:srgbClr val="96B86B"/>
                </a:solidFill>
              </a:rPr>
              <a:t> </a:t>
            </a:r>
            <a:endParaRPr lang="en-US" sz="2800" dirty="0">
              <a:solidFill>
                <a:srgbClr val="96B8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8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2" y="990600"/>
            <a:ext cx="8839201" cy="3657600"/>
          </a:xfrm>
        </p:spPr>
        <p:txBody>
          <a:bodyPr/>
          <a:lstStyle/>
          <a:p>
            <a:pPr algn="ctr"/>
            <a:r>
              <a:rPr lang="en-US" sz="4800" dirty="0"/>
              <a:t>Sacramento Escape Rooms: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A </a:t>
            </a:r>
            <a:r>
              <a:rPr lang="en-US" sz="4800" dirty="0"/>
              <a:t>real life adventure games where players must use elements of the room to find clues, solve puzzles, and ultimately Escape Rooms. </a:t>
            </a:r>
            <a:endParaRPr lang="ru-RU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8212" y="5181600"/>
            <a:ext cx="7315200" cy="990600"/>
          </a:xfrm>
        </p:spPr>
        <p:txBody>
          <a:bodyPr/>
          <a:lstStyle/>
          <a:p>
            <a:pPr algn="ctr"/>
            <a:r>
              <a:rPr lang="en-US" dirty="0"/>
              <a:t>For more information please visit our website: </a:t>
            </a:r>
            <a:r>
              <a:rPr lang="en-US" b="1" u="sng" dirty="0"/>
              <a:t>https://californiastateescape.com/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178854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Are you just visiting the city and are looking for some fun activities to do?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057" y="1828800"/>
            <a:ext cx="7740712" cy="4343400"/>
          </a:xfrm>
        </p:spPr>
      </p:pic>
    </p:spTree>
    <p:extLst>
      <p:ext uri="{BB962C8B-B14F-4D97-AF65-F5344CB8AC3E}">
        <p14:creationId xmlns:p14="http://schemas.microsoft.com/office/powerpoint/2010/main" val="91725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/>
              <a:t>You’ll have a great time here at California State Escape!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602" y="1828800"/>
            <a:ext cx="6521621" cy="4343400"/>
          </a:xfrm>
        </p:spPr>
      </p:pic>
    </p:spTree>
    <p:extLst>
      <p:ext uri="{BB962C8B-B14F-4D97-AF65-F5344CB8AC3E}">
        <p14:creationId xmlns:p14="http://schemas.microsoft.com/office/powerpoint/2010/main" val="216441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/>
              <a:t>Looking for great team building games for your company outings?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663" y="2000250"/>
            <a:ext cx="6667500" cy="4000500"/>
          </a:xfrm>
        </p:spPr>
      </p:pic>
    </p:spTree>
    <p:extLst>
      <p:ext uri="{BB962C8B-B14F-4D97-AF65-F5344CB8AC3E}">
        <p14:creationId xmlns:p14="http://schemas.microsoft.com/office/powerpoint/2010/main" val="422257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612" y="2362200"/>
            <a:ext cx="4419600" cy="3886200"/>
          </a:xfrm>
        </p:spPr>
        <p:txBody>
          <a:bodyPr/>
          <a:lstStyle/>
          <a:p>
            <a:pPr algn="ctr"/>
            <a:r>
              <a:rPr lang="en-US" sz="4400" dirty="0"/>
              <a:t>California State Escape provides a great experience to work on communication and have some fun at the same time!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3" y="1600729"/>
            <a:ext cx="5484812" cy="3656541"/>
          </a:xfrm>
        </p:spPr>
      </p:pic>
    </p:spTree>
    <p:extLst>
      <p:ext uri="{BB962C8B-B14F-4D97-AF65-F5344CB8AC3E}">
        <p14:creationId xmlns:p14="http://schemas.microsoft.com/office/powerpoint/2010/main" val="216734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GET LOCKED IN FOR 60 MINUTES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898" y="1828800"/>
            <a:ext cx="7713029" cy="4343400"/>
          </a:xfrm>
        </p:spPr>
      </p:pic>
    </p:spTree>
    <p:extLst>
      <p:ext uri="{BB962C8B-B14F-4D97-AF65-F5344CB8AC3E}">
        <p14:creationId xmlns:p14="http://schemas.microsoft.com/office/powerpoint/2010/main" val="337010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/>
              <a:t>Your group will metaphorically be locked inside!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013" y="1828800"/>
            <a:ext cx="8686800" cy="4343400"/>
          </a:xfrm>
        </p:spPr>
      </p:pic>
    </p:spTree>
    <p:extLst>
      <p:ext uri="{BB962C8B-B14F-4D97-AF65-F5344CB8AC3E}">
        <p14:creationId xmlns:p14="http://schemas.microsoft.com/office/powerpoint/2010/main" val="171633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0612" y="3657600"/>
            <a:ext cx="5486402" cy="1143000"/>
          </a:xfrm>
        </p:spPr>
        <p:txBody>
          <a:bodyPr>
            <a:noAutofit/>
          </a:bodyPr>
          <a:lstStyle/>
          <a:p>
            <a:pPr algn="ctr"/>
            <a:r>
              <a:rPr lang="en-US" sz="4400" dirty="0"/>
              <a:t>Bring your friends, our games can be challenging and require a lot of brain power!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12" y="1009650"/>
            <a:ext cx="5562600" cy="4171950"/>
          </a:xfrm>
        </p:spPr>
      </p:pic>
    </p:spTree>
    <p:extLst>
      <p:ext uri="{BB962C8B-B14F-4D97-AF65-F5344CB8AC3E}">
        <p14:creationId xmlns:p14="http://schemas.microsoft.com/office/powerpoint/2010/main" val="87091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012" y="1295400"/>
            <a:ext cx="3962401" cy="4419600"/>
          </a:xfrm>
        </p:spPr>
        <p:txBody>
          <a:bodyPr/>
          <a:lstStyle/>
          <a:p>
            <a:pPr algn="ctr"/>
            <a:r>
              <a:rPr lang="en-US" sz="4400" dirty="0"/>
              <a:t>Our rooms are by reservation only and must be booked either online or over the phone.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2" y="1828800"/>
            <a:ext cx="5484812" cy="4113609"/>
          </a:xfrm>
        </p:spPr>
      </p:pic>
    </p:spTree>
    <p:extLst>
      <p:ext uri="{BB962C8B-B14F-4D97-AF65-F5344CB8AC3E}">
        <p14:creationId xmlns:p14="http://schemas.microsoft.com/office/powerpoint/2010/main" val="21849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oodgrain 16x9">
  <a:themeElements>
    <a:clrScheme name="Woodgrain_16x9">
      <a:dk1>
        <a:sysClr val="windowText" lastClr="000000"/>
      </a:dk1>
      <a:lt1>
        <a:sysClr val="window" lastClr="FFFFFF"/>
      </a:lt1>
      <a:dk2>
        <a:srgbClr val="90B365"/>
      </a:dk2>
      <a:lt2>
        <a:srgbClr val="EEECE1"/>
      </a:lt2>
      <a:accent1>
        <a:srgbClr val="4283D2"/>
      </a:accent1>
      <a:accent2>
        <a:srgbClr val="6E9D35"/>
      </a:accent2>
      <a:accent3>
        <a:srgbClr val="DE6742"/>
      </a:accent3>
      <a:accent4>
        <a:srgbClr val="8F73DF"/>
      </a:accent4>
      <a:accent5>
        <a:srgbClr val="CB991B"/>
      </a:accent5>
      <a:accent6>
        <a:srgbClr val="7F7F7F"/>
      </a:accent6>
      <a:hlink>
        <a:srgbClr val="90B365"/>
      </a:hlink>
      <a:folHlink>
        <a:srgbClr val="7F7F7F"/>
      </a:folHlink>
    </a:clrScheme>
    <a:fontScheme name="Century">
      <a:majorFont>
        <a:latin typeface="Century"/>
        <a:ea typeface=""/>
        <a:cs typeface=""/>
      </a:majorFont>
      <a:minorFont>
        <a:latin typeface="Century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01115" id="{6D802E96-7B24-457C-A326-69AF839D4486}" vid="{C3FFE3C6-9A62-4BEA-9FE0-A8BC12B9BCCA}"/>
    </a:ext>
  </a:extLst>
</a:theme>
</file>

<file path=ppt/theme/theme2.xml><?xml version="1.0" encoding="utf-8"?>
<a:theme xmlns:a="http://schemas.openxmlformats.org/drawingml/2006/main" name="Office Theme">
  <a:themeElements>
    <a:clrScheme name="Woodgrain_16x9">
      <a:dk1>
        <a:sysClr val="windowText" lastClr="000000"/>
      </a:dk1>
      <a:lt1>
        <a:sysClr val="window" lastClr="FFFFFF"/>
      </a:lt1>
      <a:dk2>
        <a:srgbClr val="90B365"/>
      </a:dk2>
      <a:lt2>
        <a:srgbClr val="EEECE1"/>
      </a:lt2>
      <a:accent1>
        <a:srgbClr val="4283D2"/>
      </a:accent1>
      <a:accent2>
        <a:srgbClr val="6E9D35"/>
      </a:accent2>
      <a:accent3>
        <a:srgbClr val="DE6742"/>
      </a:accent3>
      <a:accent4>
        <a:srgbClr val="8F73DF"/>
      </a:accent4>
      <a:accent5>
        <a:srgbClr val="CB991B"/>
      </a:accent5>
      <a:accent6>
        <a:srgbClr val="7F7F7F"/>
      </a:accent6>
      <a:hlink>
        <a:srgbClr val="90B365"/>
      </a:hlink>
      <a:folHlink>
        <a:srgbClr val="7F7F7F"/>
      </a:folHlink>
    </a:clrScheme>
    <a:fontScheme name="Century">
      <a:majorFont>
        <a:latin typeface="Century"/>
        <a:ea typeface=""/>
        <a:cs typeface=""/>
      </a:majorFont>
      <a:minorFont>
        <a:latin typeface="Century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Woodgrain_16x9">
      <a:dk1>
        <a:sysClr val="windowText" lastClr="000000"/>
      </a:dk1>
      <a:lt1>
        <a:sysClr val="window" lastClr="FFFFFF"/>
      </a:lt1>
      <a:dk2>
        <a:srgbClr val="90B365"/>
      </a:dk2>
      <a:lt2>
        <a:srgbClr val="EEECE1"/>
      </a:lt2>
      <a:accent1>
        <a:srgbClr val="4283D2"/>
      </a:accent1>
      <a:accent2>
        <a:srgbClr val="6E9D35"/>
      </a:accent2>
      <a:accent3>
        <a:srgbClr val="DE6742"/>
      </a:accent3>
      <a:accent4>
        <a:srgbClr val="8F73DF"/>
      </a:accent4>
      <a:accent5>
        <a:srgbClr val="CB991B"/>
      </a:accent5>
      <a:accent6>
        <a:srgbClr val="7F7F7F"/>
      </a:accent6>
      <a:hlink>
        <a:srgbClr val="90B365"/>
      </a:hlink>
      <a:folHlink>
        <a:srgbClr val="7F7F7F"/>
      </a:folHlink>
    </a:clrScheme>
    <a:fontScheme name="Century">
      <a:majorFont>
        <a:latin typeface="Century"/>
        <a:ea typeface=""/>
        <a:cs typeface=""/>
      </a:majorFont>
      <a:minorFont>
        <a:latin typeface="Century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1360511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TP102801114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706531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335E791-7449-4708-8DE9-182EC4D8A134}">
  <ds:schemaRefs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4873beb7-5857-4685-be1f-d57550cc96cc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EB9514F-6A45-47F4-BC6D-A865E29717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C20563B-C646-42AF-9D0D-76DF086793C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Woodgrain nature presentation (widescreen)</Template>
  <TotalTime>5</TotalTime>
  <Words>128</Words>
  <Application>Microsoft Office PowerPoint</Application>
  <PresentationFormat>Custom</PresentationFormat>
  <Paragraphs>12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</vt:lpstr>
      <vt:lpstr>Woodgrain 16x9</vt:lpstr>
      <vt:lpstr>Mystery Puzzle Room</vt:lpstr>
      <vt:lpstr>Are you just visiting the city and are looking for some fun activities to do? </vt:lpstr>
      <vt:lpstr>You’ll have a great time here at California State Escape!</vt:lpstr>
      <vt:lpstr>Looking for great team building games for your company outings? </vt:lpstr>
      <vt:lpstr>California State Escape provides a great experience to work on communication and have some fun at the same time!</vt:lpstr>
      <vt:lpstr>GET LOCKED IN FOR 60 MINUTES</vt:lpstr>
      <vt:lpstr>Your group will metaphorically be locked inside!</vt:lpstr>
      <vt:lpstr>Bring your friends, our games can be challenging and require a lot of brain power!</vt:lpstr>
      <vt:lpstr>Our rooms are by reservation only and must be booked either online or over the phone. </vt:lpstr>
      <vt:lpstr>Sacramento Escape Rooms:  A real life adventure games where players must use elements of the room to find clues, solve puzzles, and ultimately Escape Rooms.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Mystery Puzzle Room</dc:title>
  <dc:creator>Sert, Inna</dc:creator>
  <cp:lastModifiedBy>Sert, Inna</cp:lastModifiedBy>
  <cp:revision>1</cp:revision>
  <dcterms:created xsi:type="dcterms:W3CDTF">2017-10-27T12:41:18Z</dcterms:created>
  <dcterms:modified xsi:type="dcterms:W3CDTF">2017-10-27T12:46:50Z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