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0"/>
  </p:notesMasterIdLst>
  <p:handoutMasterIdLst>
    <p:handoutMasterId r:id="rId31"/>
  </p:handoutMasterIdLst>
  <p:sldIdLst>
    <p:sldId id="256" r:id="rId2"/>
    <p:sldId id="257" r:id="rId3"/>
    <p:sldId id="261" r:id="rId4"/>
    <p:sldId id="262" r:id="rId5"/>
    <p:sldId id="288" r:id="rId6"/>
    <p:sldId id="322" r:id="rId7"/>
    <p:sldId id="324" r:id="rId8"/>
    <p:sldId id="293" r:id="rId9"/>
    <p:sldId id="294" r:id="rId10"/>
    <p:sldId id="295" r:id="rId11"/>
    <p:sldId id="296" r:id="rId12"/>
    <p:sldId id="297" r:id="rId13"/>
    <p:sldId id="298" r:id="rId14"/>
    <p:sldId id="299" r:id="rId15"/>
    <p:sldId id="300" r:id="rId16"/>
    <p:sldId id="301" r:id="rId17"/>
    <p:sldId id="302" r:id="rId18"/>
    <p:sldId id="320" r:id="rId19"/>
    <p:sldId id="305" r:id="rId20"/>
    <p:sldId id="306" r:id="rId21"/>
    <p:sldId id="307" r:id="rId22"/>
    <p:sldId id="308" r:id="rId23"/>
    <p:sldId id="309" r:id="rId24"/>
    <p:sldId id="310" r:id="rId25"/>
    <p:sldId id="311" r:id="rId26"/>
    <p:sldId id="312" r:id="rId27"/>
    <p:sldId id="317" r:id="rId28"/>
    <p:sldId id="318" r:id="rId29"/>
  </p:sldIdLst>
  <p:sldSz cx="9902825" cy="6858000"/>
  <p:notesSz cx="6858000" cy="9774238"/>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99CC00"/>
    <a:srgbClr val="FFFF00"/>
    <a:srgbClr val="CC66FF"/>
    <a:srgbClr val="CC00CC"/>
    <a:srgbClr val="990033"/>
    <a:srgbClr val="FF66FF"/>
    <a:srgbClr val="996633"/>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4" d="100"/>
          <a:sy n="54" d="100"/>
        </p:scale>
        <p:origin x="-834" y="-390"/>
      </p:cViewPr>
      <p:guideLst>
        <p:guide orient="horz" pos="2160"/>
        <p:guide pos="31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391275" y="9374188"/>
            <a:ext cx="396875" cy="301625"/>
          </a:xfrm>
          <a:prstGeom prst="rect">
            <a:avLst/>
          </a:prstGeom>
          <a:noFill/>
          <a:ln w="12700">
            <a:noFill/>
            <a:miter lim="800000"/>
            <a:headEnd/>
            <a:tailEnd/>
          </a:ln>
          <a:effectLst/>
        </p:spPr>
        <p:txBody>
          <a:bodyPr wrap="none" lIns="90488" tIns="44450" rIns="90488" bIns="44450" anchor="ctr">
            <a:spAutoFit/>
          </a:bodyPr>
          <a:lstStyle/>
          <a:p>
            <a:pPr algn="r"/>
            <a:fld id="{0ACB2FD0-35A1-4733-99EF-34251C65D7C3}" type="slidenum">
              <a:rPr lang="en-US" sz="1400"/>
              <a:pPr algn="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646613"/>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notes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955675" y="852488"/>
            <a:ext cx="4946650" cy="3425825"/>
          </a:xfrm>
          <a:prstGeom prst="rect">
            <a:avLst/>
          </a:prstGeom>
          <a:noFill/>
          <a:ln w="12700">
            <a:solidFill>
              <a:schemeClr val="tx1"/>
            </a:solidFill>
            <a:miter lim="800000"/>
            <a:headEnd/>
            <a:tailEnd/>
          </a:ln>
          <a:effectLst/>
        </p:spPr>
      </p:sp>
      <p:sp>
        <p:nvSpPr>
          <p:cNvPr id="2052" name="Rectangle 4"/>
          <p:cNvSpPr>
            <a:spLocks noChangeArrowheads="1"/>
          </p:cNvSpPr>
          <p:nvPr/>
        </p:nvSpPr>
        <p:spPr bwMode="auto">
          <a:xfrm>
            <a:off x="6391275" y="9374188"/>
            <a:ext cx="396875" cy="301625"/>
          </a:xfrm>
          <a:prstGeom prst="rect">
            <a:avLst/>
          </a:prstGeom>
          <a:noFill/>
          <a:ln w="12700">
            <a:noFill/>
            <a:miter lim="800000"/>
            <a:headEnd/>
            <a:tailEnd/>
          </a:ln>
          <a:effectLst/>
        </p:spPr>
        <p:txBody>
          <a:bodyPr wrap="none" lIns="90488" tIns="44450" rIns="90488" bIns="44450" anchor="ctr">
            <a:spAutoFit/>
          </a:bodyPr>
          <a:lstStyle/>
          <a:p>
            <a:pPr algn="r"/>
            <a:fld id="{CB7093FC-30F5-47EE-85DB-6516BB064867}" type="slidenum">
              <a:rPr lang="en-US" sz="1400"/>
              <a:pPr algn="r"/>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16925"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102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6438" y="228600"/>
            <a:ext cx="2103437"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42950" y="228600"/>
            <a:ext cx="6161088"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2950" y="1981200"/>
            <a:ext cx="413226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7613" y="1981200"/>
            <a:ext cx="41322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body" idx="1"/>
          </p:nvPr>
        </p:nvSpPr>
        <p:spPr bwMode="auto">
          <a:xfrm>
            <a:off x="742950" y="1981200"/>
            <a:ext cx="8416925" cy="4114800"/>
          </a:xfrm>
          <a:prstGeom prst="rect">
            <a:avLst/>
          </a:prstGeom>
          <a:noFill/>
          <a:ln w="12700">
            <a:solidFill>
              <a:srgbClr val="6600FF"/>
            </a:solid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title"/>
          </p:nvPr>
        </p:nvSpPr>
        <p:spPr bwMode="auto">
          <a:xfrm>
            <a:off x="742950" y="228600"/>
            <a:ext cx="8416925" cy="11430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32" name="WordArt 8"/>
          <p:cNvSpPr>
            <a:spLocks noChangeArrowheads="1" noChangeShapeType="1" noTextEdit="1"/>
          </p:cNvSpPr>
          <p:nvPr/>
        </p:nvSpPr>
        <p:spPr bwMode="auto">
          <a:xfrm>
            <a:off x="0" y="6629400"/>
            <a:ext cx="9902825" cy="22860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FF66FF">
                    <a:alpha val="50000"/>
                  </a:srgbClr>
                </a:solidFill>
                <a:effectLst>
                  <a:outerShdw dist="45791" dir="2021404" algn="ctr" rotWithShape="0">
                    <a:srgbClr val="9999FF"/>
                  </a:outerShdw>
                </a:effectLst>
                <a:latin typeface="Arial Black"/>
              </a:rPr>
              <a:t>MARKETING RESEARCH</a:t>
            </a:r>
          </a:p>
        </p:txBody>
      </p:sp>
      <p:sp>
        <p:nvSpPr>
          <p:cNvPr id="1033" name="Text Box 9"/>
          <p:cNvSpPr txBox="1">
            <a:spLocks noChangeArrowheads="1"/>
          </p:cNvSpPr>
          <p:nvPr/>
        </p:nvSpPr>
        <p:spPr bwMode="auto">
          <a:xfrm>
            <a:off x="9296400" y="6019800"/>
            <a:ext cx="381000" cy="517525"/>
          </a:xfrm>
          <a:prstGeom prst="rect">
            <a:avLst/>
          </a:prstGeom>
          <a:noFill/>
          <a:ln w="12700">
            <a:noFill/>
            <a:miter lim="800000"/>
            <a:headEnd/>
            <a:tailEnd/>
          </a:ln>
          <a:effectLst/>
        </p:spPr>
        <p:txBody>
          <a:bodyPr>
            <a:spAutoFit/>
          </a:bodyPr>
          <a:lstStyle/>
          <a:p>
            <a:pPr>
              <a:spcBef>
                <a:spcPct val="50000"/>
              </a:spcBef>
            </a:pPr>
            <a:r>
              <a:rPr lang="en-US" sz="1400"/>
              <a:t>    </a:t>
            </a:r>
            <a:fld id="{142D4BA0-A845-49D4-85CE-937379F85618}" type="slidenum">
              <a:rPr lang="en-US" sz="1400">
                <a:solidFill>
                  <a:srgbClr val="6600CC"/>
                </a:solidFill>
              </a:rPr>
              <a:pPr>
                <a:spcBef>
                  <a:spcPct val="50000"/>
                </a:spcBef>
              </a:pPr>
              <a:t>‹#›</a:t>
            </a:fld>
            <a:endParaRPr lang="en-US"/>
          </a:p>
        </p:txBody>
      </p:sp>
      <p:sp>
        <p:nvSpPr>
          <p:cNvPr id="1034" name="WordArt 10"/>
          <p:cNvSpPr>
            <a:spLocks noChangeArrowheads="1" noChangeShapeType="1" noTextEdit="1"/>
          </p:cNvSpPr>
          <p:nvPr/>
        </p:nvSpPr>
        <p:spPr bwMode="auto">
          <a:xfrm>
            <a:off x="0" y="0"/>
            <a:ext cx="9902825" cy="158750"/>
          </a:xfrm>
          <a:prstGeom prst="rect">
            <a:avLst/>
          </a:prstGeom>
        </p:spPr>
        <p:txBody>
          <a:bodyPr wrap="none" fromWordArt="1">
            <a:prstTxWarp prst="textPlain">
              <a:avLst>
                <a:gd name="adj" fmla="val 50000"/>
              </a:avLst>
            </a:prstTxWarp>
          </a:bodyPr>
          <a:lstStyle/>
          <a:p>
            <a:pPr algn="ctr"/>
            <a:r>
              <a:rPr lang="en-US"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outerShdw>
                </a:effectLst>
                <a:latin typeface="Arial Black"/>
              </a:rPr>
              <a:t>MARKETING RESEARCH STUDY GUIDE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2pPr>
      <a:lvl3pPr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3pPr>
      <a:lvl4pPr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4pPr>
      <a:lvl5pPr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5pPr>
      <a:lvl6pPr marL="457200"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6pPr>
      <a:lvl7pPr marL="914400"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7pPr>
      <a:lvl8pPr marL="1371600"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8pPr>
      <a:lvl9pPr marL="1828800" algn="ctr" rtl="0" eaLnBrk="0" fontAlgn="base" hangingPunct="0">
        <a:spcBef>
          <a:spcPct val="0"/>
        </a:spcBef>
        <a:spcAft>
          <a:spcPct val="0"/>
        </a:spcAft>
        <a:defRPr sz="4400" b="1">
          <a:solidFill>
            <a:srgbClr val="99CC00"/>
          </a:solidFill>
          <a:effectLst>
            <a:outerShdw blurRad="38100" dist="38100" dir="2700000" algn="tl">
              <a:srgbClr val="C0C0C0"/>
            </a:outerShdw>
          </a:effectLst>
          <a:latin typeface="Book Antiqua" pitchFamily="18" charset="0"/>
        </a:defRPr>
      </a:lvl9pPr>
    </p:titleStyle>
    <p:bodyStyle>
      <a:lvl1pPr marL="342900" indent="-342900" algn="l" rtl="0" eaLnBrk="0" fontAlgn="base" hangingPunct="0">
        <a:spcBef>
          <a:spcPct val="20000"/>
        </a:spcBef>
        <a:spcAft>
          <a:spcPct val="0"/>
        </a:spcAft>
        <a:buClr>
          <a:schemeClr val="tx1"/>
        </a:buClr>
        <a:buSzPct val="75000"/>
        <a:buFont typeface="Monotype Sorts" pitchFamily="2" charset="2"/>
        <a:buChar char="l"/>
        <a:defRPr sz="3200">
          <a:solidFill>
            <a:srgbClr val="3333CC"/>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SzPct val="100000"/>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Monotype Sort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Word_97_-_2003_Document4.doc"/><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Office_Word_97_-_2003_Document5.doc"/><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Office_Word_97_-_2003_Document6.doc"/><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Word_97_-_2003_Document7.doc"/><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Word_97_-_2003_Document8.doc"/><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Word_97_-_2003_Document9.doc"/><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Office_Word_97_-_2003_Document10.doc"/><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Microsoft_Office_Word_97_-_2003_Document11.doc"/><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Office_Word_97_-_2003_Document12.doc"/><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Microsoft_Office_Word_97_-_2003_Document13.doc"/><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42950" y="2667000"/>
            <a:ext cx="8416925" cy="609600"/>
          </a:xfrm>
          <a:noFill/>
          <a:ln/>
        </p:spPr>
        <p:txBody>
          <a:bodyPr anchor="ctr"/>
          <a:lstStyle/>
          <a:p>
            <a:r>
              <a:rPr lang="en-US" sz="3600" u="sng">
                <a:solidFill>
                  <a:schemeClr val="tx1"/>
                </a:solidFill>
                <a:latin typeface="Times New Roman" pitchFamily="18" charset="0"/>
              </a:rPr>
              <a:t>Sampling in Marketing Research</a:t>
            </a:r>
            <a:endParaRPr lang="en-US" sz="3600" b="0" u="sng">
              <a:latin typeface="Times New Roman" pitchFamily="18" charset="0"/>
            </a:endParaRPr>
          </a:p>
        </p:txBody>
      </p:sp>
      <p:sp>
        <p:nvSpPr>
          <p:cNvPr id="4099" name="Rectangle 3"/>
          <p:cNvSpPr>
            <a:spLocks noGrp="1" noChangeArrowheads="1"/>
          </p:cNvSpPr>
          <p:nvPr>
            <p:ph type="subTitle" idx="1"/>
          </p:nvPr>
        </p:nvSpPr>
        <p:spPr>
          <a:noFill/>
          <a:ln>
            <a:noFill/>
          </a:ln>
        </p:spPr>
        <p:txBody>
          <a:bodyPr/>
          <a:lstStyle/>
          <a:p>
            <a:pPr marL="342900" indent="-342900"/>
            <a:endParaRPr lang="en-US">
              <a:latin typeface="Times New Roman" pitchFamily="18" charset="0"/>
            </a:endParaRPr>
          </a:p>
          <a:p>
            <a:pPr marL="342900" indent="-342900"/>
            <a:endParaRPr lang="en-US">
              <a:latin typeface="Times New Roman" pitchFamily="18" charset="0"/>
            </a:endParaRPr>
          </a:p>
        </p:txBody>
      </p:sp>
      <p:sp>
        <p:nvSpPr>
          <p:cNvPr id="4100" name="Text Box 4"/>
          <p:cNvSpPr txBox="1">
            <a:spLocks noChangeArrowheads="1"/>
          </p:cNvSpPr>
          <p:nvPr/>
        </p:nvSpPr>
        <p:spPr bwMode="auto">
          <a:xfrm>
            <a:off x="9296400" y="6096000"/>
            <a:ext cx="304800" cy="457200"/>
          </a:xfrm>
          <a:prstGeom prst="rect">
            <a:avLst/>
          </a:prstGeom>
          <a:solidFill>
            <a:schemeClr val="bg1"/>
          </a:solidFill>
          <a:ln w="12700">
            <a:noFill/>
            <a:miter lim="800000"/>
            <a:headEnd/>
            <a:tailEnd/>
          </a:ln>
          <a:effectLst/>
        </p:spPr>
        <p:txBody>
          <a:bodyPr>
            <a:spAutoFit/>
          </a:bodyPr>
          <a:lstStyle/>
          <a:p>
            <a:pPr>
              <a:spcBef>
                <a:spcPct val="50000"/>
              </a:spcBef>
            </a:pPr>
            <a:endParaRPr lang="en-US"/>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42950" y="685800"/>
            <a:ext cx="8416925" cy="685800"/>
          </a:xfrm>
        </p:spPr>
        <p:txBody>
          <a:bodyPr/>
          <a:lstStyle/>
          <a:p>
            <a:r>
              <a:rPr lang="en-US" sz="3200" u="sng">
                <a:solidFill>
                  <a:srgbClr val="3333CC"/>
                </a:solidFill>
                <a:latin typeface="Times New Roman" pitchFamily="18" charset="0"/>
              </a:rPr>
              <a:t>Non-probability sampling</a:t>
            </a:r>
            <a:endParaRPr lang="en-US" sz="4000">
              <a:latin typeface="Times New Roman" pitchFamily="18" charset="0"/>
            </a:endParaRPr>
          </a:p>
        </p:txBody>
      </p:sp>
      <p:sp>
        <p:nvSpPr>
          <p:cNvPr id="46083" name="Rectangle 3"/>
          <p:cNvSpPr>
            <a:spLocks noGrp="1" noChangeArrowheads="1"/>
          </p:cNvSpPr>
          <p:nvPr>
            <p:ph type="body" idx="1"/>
          </p:nvPr>
        </p:nvSpPr>
        <p:spPr>
          <a:ln/>
        </p:spPr>
        <p:txBody>
          <a:bodyPr/>
          <a:lstStyle/>
          <a:p>
            <a:pPr>
              <a:lnSpc>
                <a:spcPct val="90000"/>
              </a:lnSpc>
            </a:pPr>
            <a:r>
              <a:rPr lang="en-US" sz="3000" b="1" i="1">
                <a:latin typeface="Times New Roman" pitchFamily="18" charset="0"/>
              </a:rPr>
              <a:t>Four types of non-probability sampling techniques </a:t>
            </a:r>
          </a:p>
          <a:p>
            <a:pPr lvl="1">
              <a:lnSpc>
                <a:spcPct val="90000"/>
              </a:lnSpc>
            </a:pPr>
            <a:r>
              <a:rPr lang="en-US" b="1" i="1">
                <a:latin typeface="Times New Roman" pitchFamily="18" charset="0"/>
              </a:rPr>
              <a:t>Very simple types, based on subjective criteria</a:t>
            </a:r>
          </a:p>
          <a:p>
            <a:pPr lvl="2">
              <a:lnSpc>
                <a:spcPct val="90000"/>
              </a:lnSpc>
            </a:pPr>
            <a:r>
              <a:rPr lang="en-US" sz="2600" b="1" i="1">
                <a:latin typeface="Times New Roman" pitchFamily="18" charset="0"/>
              </a:rPr>
              <a:t>Convenient sampling</a:t>
            </a:r>
          </a:p>
          <a:p>
            <a:pPr lvl="2">
              <a:lnSpc>
                <a:spcPct val="90000"/>
              </a:lnSpc>
            </a:pPr>
            <a:r>
              <a:rPr lang="en-US" sz="2600" b="1" i="1">
                <a:latin typeface="Times New Roman" pitchFamily="18" charset="0"/>
              </a:rPr>
              <a:t>Judgmental sampling</a:t>
            </a:r>
          </a:p>
          <a:p>
            <a:pPr lvl="1">
              <a:lnSpc>
                <a:spcPct val="90000"/>
              </a:lnSpc>
            </a:pPr>
            <a:r>
              <a:rPr lang="en-US" b="1" i="1">
                <a:latin typeface="Times New Roman" pitchFamily="18" charset="0"/>
              </a:rPr>
              <a:t>More systematic and formal</a:t>
            </a:r>
            <a:endParaRPr lang="en-US" sz="3000" b="1" i="1">
              <a:latin typeface="Times New Roman" pitchFamily="18" charset="0"/>
            </a:endParaRPr>
          </a:p>
          <a:p>
            <a:pPr lvl="2">
              <a:lnSpc>
                <a:spcPct val="90000"/>
              </a:lnSpc>
            </a:pPr>
            <a:r>
              <a:rPr lang="en-US" sz="2600" b="1" i="1">
                <a:latin typeface="Times New Roman" pitchFamily="18" charset="0"/>
              </a:rPr>
              <a:t>Quota sampling</a:t>
            </a:r>
            <a:endParaRPr lang="en-US" sz="2800" b="1" i="1">
              <a:latin typeface="Times New Roman" pitchFamily="18" charset="0"/>
            </a:endParaRPr>
          </a:p>
          <a:p>
            <a:pPr lvl="1">
              <a:lnSpc>
                <a:spcPct val="90000"/>
              </a:lnSpc>
            </a:pPr>
            <a:r>
              <a:rPr lang="en-US" b="1" i="1">
                <a:latin typeface="Times New Roman" pitchFamily="18" charset="0"/>
              </a:rPr>
              <a:t>Special type</a:t>
            </a:r>
            <a:endParaRPr lang="en-US" sz="3200" b="1" i="1">
              <a:latin typeface="Times New Roman" pitchFamily="18" charset="0"/>
            </a:endParaRPr>
          </a:p>
          <a:p>
            <a:pPr lvl="2">
              <a:lnSpc>
                <a:spcPct val="90000"/>
              </a:lnSpc>
            </a:pPr>
            <a:r>
              <a:rPr lang="en-US" sz="2600" b="1" i="1">
                <a:latin typeface="Times New Roman" pitchFamily="18" charset="0"/>
              </a:rPr>
              <a:t>Snowball Sampling</a:t>
            </a:r>
            <a:endParaRPr lang="en-US" sz="2100" b="1" i="1">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742950" y="685800"/>
            <a:ext cx="8132763" cy="685800"/>
          </a:xfrm>
        </p:spPr>
        <p:txBody>
          <a:bodyPr/>
          <a:lstStyle/>
          <a:p>
            <a:r>
              <a:rPr lang="en-US" sz="3200" u="sng">
                <a:solidFill>
                  <a:schemeClr val="tx1"/>
                </a:solidFill>
                <a:latin typeface="Times New Roman" pitchFamily="18" charset="0"/>
              </a:rPr>
              <a:t>Simple Random Sampling</a:t>
            </a:r>
            <a:endParaRPr lang="en-US">
              <a:latin typeface="Times New Roman" pitchFamily="18" charset="0"/>
            </a:endParaRPr>
          </a:p>
        </p:txBody>
      </p:sp>
      <p:sp>
        <p:nvSpPr>
          <p:cNvPr id="47107" name="Rectangle 3"/>
          <p:cNvSpPr>
            <a:spLocks noGrp="1" noChangeArrowheads="1"/>
          </p:cNvSpPr>
          <p:nvPr>
            <p:ph type="body" sz="half" idx="1"/>
          </p:nvPr>
        </p:nvSpPr>
        <p:spPr>
          <a:xfrm>
            <a:off x="742950" y="1981200"/>
            <a:ext cx="2686050" cy="4114800"/>
          </a:xfrm>
          <a:ln/>
        </p:spPr>
        <p:txBody>
          <a:bodyPr/>
          <a:lstStyle/>
          <a:p>
            <a:r>
              <a:rPr lang="en-US" sz="2000" b="1">
                <a:latin typeface="Times New Roman" pitchFamily="18" charset="0"/>
              </a:rPr>
              <a:t>Also called random sampling</a:t>
            </a:r>
          </a:p>
          <a:p>
            <a:r>
              <a:rPr lang="en-US" sz="2000" b="1">
                <a:latin typeface="Times New Roman" pitchFamily="18" charset="0"/>
              </a:rPr>
              <a:t>Simplest method of probability sampling</a:t>
            </a:r>
            <a:endParaRPr lang="en-US" sz="2400" b="1">
              <a:latin typeface="Times New Roman" pitchFamily="18" charset="0"/>
            </a:endParaRPr>
          </a:p>
          <a:p>
            <a:endParaRPr lang="en-US">
              <a:latin typeface="Times New Roman" pitchFamily="18" charset="0"/>
            </a:endParaRPr>
          </a:p>
        </p:txBody>
      </p:sp>
      <p:sp>
        <p:nvSpPr>
          <p:cNvPr id="47108" name="Rectangle 4"/>
          <p:cNvSpPr>
            <a:spLocks noGrp="1" noChangeArrowheads="1"/>
          </p:cNvSpPr>
          <p:nvPr>
            <p:ph type="body" sz="half" idx="2"/>
          </p:nvPr>
        </p:nvSpPr>
        <p:spPr>
          <a:xfrm>
            <a:off x="3657600" y="1981200"/>
            <a:ext cx="5110163" cy="4114800"/>
          </a:xfrm>
          <a:ln>
            <a:solidFill>
              <a:schemeClr val="tx1"/>
            </a:solidFill>
          </a:ln>
        </p:spPr>
        <p:txBody>
          <a:bodyPr/>
          <a:lstStyle/>
          <a:p>
            <a:pPr>
              <a:buFont typeface="Monotype Sorts" pitchFamily="2" charset="2"/>
              <a:buNone/>
            </a:pPr>
            <a:r>
              <a:rPr lang="en-US" sz="1000">
                <a:latin typeface="Times New Roman" pitchFamily="18" charset="0"/>
              </a:rPr>
              <a:t> 	  </a:t>
            </a:r>
            <a:r>
              <a:rPr lang="en-US" sz="1200">
                <a:latin typeface="Times New Roman" pitchFamily="18" charset="0"/>
              </a:rPr>
              <a:t>1    2    3   4    5    6    7    8    9   10  11  12  13  14  15  16  17  18  19  20</a:t>
            </a:r>
            <a:endParaRPr lang="en-US" sz="1200">
              <a:solidFill>
                <a:schemeClr val="tx2"/>
              </a:solidFill>
              <a:latin typeface="Times New Roman" pitchFamily="18" charset="0"/>
            </a:endParaRPr>
          </a:p>
          <a:p>
            <a:pPr>
              <a:buFont typeface="Monotype Sorts" pitchFamily="2" charset="2"/>
              <a:buNone/>
            </a:pPr>
            <a:endParaRPr lang="en-US" sz="800">
              <a:solidFill>
                <a:schemeClr val="tx2"/>
              </a:solidFill>
              <a:latin typeface="Times New Roman" pitchFamily="18" charset="0"/>
            </a:endParaRPr>
          </a:p>
          <a:p>
            <a:pPr>
              <a:buFont typeface="Monotype Sorts" pitchFamily="2" charset="2"/>
              <a:buNone/>
            </a:pPr>
            <a:r>
              <a:rPr lang="en-US" sz="1200">
                <a:latin typeface="Times New Roman" pitchFamily="18" charset="0"/>
              </a:rPr>
              <a:t>  1</a:t>
            </a:r>
            <a:r>
              <a:rPr lang="en-US" sz="1200">
                <a:solidFill>
                  <a:schemeClr val="tx2"/>
                </a:solidFill>
                <a:latin typeface="Times New Roman" pitchFamily="18" charset="0"/>
              </a:rPr>
              <a:t>	37  75  10  49  98  66  03  86  34  80  98  44  22  22  45  83  53  86  23  51</a:t>
            </a:r>
          </a:p>
          <a:p>
            <a:pPr>
              <a:buFont typeface="Monotype Sorts" pitchFamily="2" charset="2"/>
              <a:buNone/>
            </a:pPr>
            <a:r>
              <a:rPr lang="en-US" sz="1200">
                <a:latin typeface="Times New Roman" pitchFamily="18" charset="0"/>
              </a:rPr>
              <a:t>  2</a:t>
            </a:r>
            <a:r>
              <a:rPr lang="en-US" sz="1200">
                <a:solidFill>
                  <a:schemeClr val="tx2"/>
                </a:solidFill>
                <a:latin typeface="Times New Roman" pitchFamily="18" charset="0"/>
              </a:rPr>
              <a:t>	50  91  56  41  52  82  98 11  57  96  27  10  27  16   35  34  47  01  36  08</a:t>
            </a:r>
          </a:p>
          <a:p>
            <a:pPr>
              <a:buFont typeface="Monotype Sorts" pitchFamily="2" charset="2"/>
              <a:buNone/>
            </a:pPr>
            <a:r>
              <a:rPr lang="en-US" sz="1200">
                <a:latin typeface="Times New Roman" pitchFamily="18" charset="0"/>
              </a:rPr>
              <a:t>  3</a:t>
            </a:r>
            <a:r>
              <a:rPr lang="en-US" sz="1200">
                <a:solidFill>
                  <a:schemeClr val="tx2"/>
                </a:solidFill>
                <a:latin typeface="Times New Roman" pitchFamily="18" charset="0"/>
              </a:rPr>
              <a:t>	99  14  23  50  21  01  03  25  79  07  80  54  55  41  12  15  15  03  68  56</a:t>
            </a:r>
          </a:p>
          <a:p>
            <a:pPr>
              <a:buFont typeface="Monotype Sorts" pitchFamily="2" charset="2"/>
              <a:buNone/>
            </a:pPr>
            <a:r>
              <a:rPr lang="en-US" sz="1200">
                <a:latin typeface="Times New Roman" pitchFamily="18" charset="0"/>
              </a:rPr>
              <a:t>  4</a:t>
            </a:r>
            <a:r>
              <a:rPr lang="en-US" sz="1200">
                <a:solidFill>
                  <a:schemeClr val="tx2"/>
                </a:solidFill>
                <a:latin typeface="Times New Roman" pitchFamily="18" charset="0"/>
              </a:rPr>
              <a:t>	70  72  01  00  33  25  19  16  23  58  03  78  47  43  77  88  15  02  55  67</a:t>
            </a:r>
          </a:p>
          <a:p>
            <a:pPr>
              <a:buFont typeface="Monotype Sorts" pitchFamily="2" charset="2"/>
              <a:buNone/>
            </a:pPr>
            <a:r>
              <a:rPr lang="en-US" sz="1200">
                <a:solidFill>
                  <a:schemeClr val="tx2"/>
                </a:solidFill>
                <a:latin typeface="Times New Roman" pitchFamily="18" charset="0"/>
              </a:rPr>
              <a:t>  </a:t>
            </a:r>
            <a:r>
              <a:rPr lang="en-US" sz="1200">
                <a:latin typeface="Times New Roman" pitchFamily="18" charset="0"/>
              </a:rPr>
              <a:t>5</a:t>
            </a:r>
            <a:r>
              <a:rPr lang="en-US" sz="1200">
                <a:solidFill>
                  <a:schemeClr val="tx2"/>
                </a:solidFill>
                <a:latin typeface="Times New Roman" pitchFamily="18" charset="0"/>
              </a:rPr>
              <a:t>	18  46  06  49  47  32  58  08  75  29  63  66  89  09  22  35  97  74  30  80</a:t>
            </a:r>
          </a:p>
          <a:p>
            <a:pPr>
              <a:buFont typeface="Monotype Sorts" pitchFamily="2" charset="2"/>
              <a:buNone/>
            </a:pPr>
            <a:endParaRPr lang="en-US" sz="800">
              <a:solidFill>
                <a:schemeClr val="tx2"/>
              </a:solidFill>
              <a:latin typeface="Times New Roman" pitchFamily="18" charset="0"/>
            </a:endParaRPr>
          </a:p>
          <a:p>
            <a:pPr>
              <a:buFont typeface="Monotype Sorts" pitchFamily="2" charset="2"/>
              <a:buNone/>
            </a:pPr>
            <a:r>
              <a:rPr lang="en-US" sz="1200">
                <a:latin typeface="Times New Roman" pitchFamily="18" charset="0"/>
              </a:rPr>
              <a:t>  6</a:t>
            </a:r>
            <a:r>
              <a:rPr lang="en-US" sz="1200">
                <a:solidFill>
                  <a:schemeClr val="tx2"/>
                </a:solidFill>
                <a:latin typeface="Times New Roman" pitchFamily="18" charset="0"/>
              </a:rPr>
              <a:t>	65  76  34  11  33  60  95  03  53  72  06  78  28  14  51  78  76  45  26  45</a:t>
            </a:r>
          </a:p>
          <a:p>
            <a:pPr>
              <a:buFont typeface="Monotype Sorts" pitchFamily="2" charset="2"/>
              <a:buNone/>
            </a:pPr>
            <a:r>
              <a:rPr lang="en-US" sz="1200">
                <a:solidFill>
                  <a:schemeClr val="tx2"/>
                </a:solidFill>
                <a:latin typeface="Times New Roman" pitchFamily="18" charset="0"/>
              </a:rPr>
              <a:t>  </a:t>
            </a:r>
            <a:r>
              <a:rPr lang="en-US" sz="1200">
                <a:latin typeface="Times New Roman" pitchFamily="18" charset="0"/>
              </a:rPr>
              <a:t>7</a:t>
            </a:r>
            <a:r>
              <a:rPr lang="en-US" sz="1200">
                <a:solidFill>
                  <a:schemeClr val="tx2"/>
                </a:solidFill>
                <a:latin typeface="Times New Roman" pitchFamily="18" charset="0"/>
              </a:rPr>
              <a:t>	83  76  95  25  70  60  13  32  52  11  87  38  49  01  82  84  99  02  64  00</a:t>
            </a:r>
          </a:p>
          <a:p>
            <a:pPr>
              <a:buFont typeface="Monotype Sorts" pitchFamily="2" charset="2"/>
              <a:buNone/>
            </a:pPr>
            <a:r>
              <a:rPr lang="en-US" sz="1200">
                <a:solidFill>
                  <a:schemeClr val="tx2"/>
                </a:solidFill>
                <a:latin typeface="Times New Roman" pitchFamily="18" charset="0"/>
              </a:rPr>
              <a:t>  </a:t>
            </a:r>
            <a:r>
              <a:rPr lang="en-US" sz="1200">
                <a:latin typeface="Times New Roman" pitchFamily="18" charset="0"/>
              </a:rPr>
              <a:t>8</a:t>
            </a:r>
            <a:r>
              <a:rPr lang="en-US" sz="1200">
                <a:solidFill>
                  <a:schemeClr val="tx2"/>
                </a:solidFill>
                <a:latin typeface="Times New Roman" pitchFamily="18" charset="0"/>
              </a:rPr>
              <a:t>	58  90  07  84  20  98  57  93  36  65  10  71  83  93  42  46  34  61  44  01</a:t>
            </a:r>
          </a:p>
          <a:p>
            <a:pPr>
              <a:buFont typeface="Monotype Sorts" pitchFamily="2" charset="2"/>
              <a:buNone/>
            </a:pPr>
            <a:r>
              <a:rPr lang="en-US" sz="1200">
                <a:solidFill>
                  <a:schemeClr val="tx2"/>
                </a:solidFill>
                <a:latin typeface="Times New Roman" pitchFamily="18" charset="0"/>
              </a:rPr>
              <a:t>  </a:t>
            </a:r>
            <a:r>
              <a:rPr lang="en-US" sz="1200">
                <a:latin typeface="Times New Roman" pitchFamily="18" charset="0"/>
              </a:rPr>
              <a:t>9</a:t>
            </a:r>
            <a:r>
              <a:rPr lang="en-US" sz="1200">
                <a:solidFill>
                  <a:schemeClr val="tx2"/>
                </a:solidFill>
                <a:latin typeface="Times New Roman" pitchFamily="18" charset="0"/>
              </a:rPr>
              <a:t>	54  74  67  11  15  78  21  96  43  14  11  22  74  17  02  54  51  78  76  76</a:t>
            </a:r>
          </a:p>
          <a:p>
            <a:pPr>
              <a:buFont typeface="Monotype Sorts" pitchFamily="2" charset="2"/>
              <a:buNone/>
            </a:pPr>
            <a:r>
              <a:rPr lang="en-US" sz="1200">
                <a:latin typeface="Times New Roman" pitchFamily="18" charset="0"/>
              </a:rPr>
              <a:t>10</a:t>
            </a:r>
            <a:r>
              <a:rPr lang="en-US" sz="1200">
                <a:solidFill>
                  <a:schemeClr val="tx2"/>
                </a:solidFill>
                <a:latin typeface="Times New Roman" pitchFamily="18" charset="0"/>
              </a:rPr>
              <a:t>	56  81  92  73  40  07  20  05  26  63  57  86  48  51  59  15  46  09  75  64</a:t>
            </a:r>
          </a:p>
          <a:p>
            <a:pPr>
              <a:buFont typeface="Monotype Sorts" pitchFamily="2" charset="2"/>
              <a:buNone/>
            </a:pPr>
            <a:endParaRPr lang="en-US" sz="800">
              <a:solidFill>
                <a:schemeClr val="tx2"/>
              </a:solidFill>
              <a:latin typeface="Times New Roman" pitchFamily="18" charset="0"/>
            </a:endParaRPr>
          </a:p>
          <a:p>
            <a:pPr>
              <a:buFont typeface="Monotype Sorts" pitchFamily="2" charset="2"/>
              <a:buNone/>
            </a:pPr>
            <a:r>
              <a:rPr lang="en-US" sz="1200">
                <a:latin typeface="Times New Roman" pitchFamily="18" charset="0"/>
              </a:rPr>
              <a:t>11</a:t>
            </a:r>
            <a:r>
              <a:rPr lang="en-US" sz="1200">
                <a:solidFill>
                  <a:schemeClr val="tx2"/>
                </a:solidFill>
                <a:latin typeface="Times New Roman" pitchFamily="18" charset="0"/>
              </a:rPr>
              <a:t>	34  99  06  21  22  38  22  32  85  26  37  00  62  27  74  46  02  61  59  81</a:t>
            </a:r>
          </a:p>
          <a:p>
            <a:pPr>
              <a:buFont typeface="Monotype Sorts" pitchFamily="2" charset="2"/>
              <a:buNone/>
            </a:pPr>
            <a:r>
              <a:rPr lang="en-US" sz="1200">
                <a:latin typeface="Times New Roman" pitchFamily="18" charset="0"/>
              </a:rPr>
              <a:t>12</a:t>
            </a:r>
            <a:r>
              <a:rPr lang="en-US" sz="1200">
                <a:solidFill>
                  <a:schemeClr val="tx2"/>
                </a:solidFill>
                <a:latin typeface="Times New Roman" pitchFamily="18" charset="0"/>
              </a:rPr>
              <a:t>	02  26  92  27  95   87  59  38  18  30  95  38  36  78  23  20  19  65  48 50</a:t>
            </a:r>
          </a:p>
          <a:p>
            <a:pPr>
              <a:buFont typeface="Monotype Sorts" pitchFamily="2" charset="2"/>
              <a:buNone/>
            </a:pPr>
            <a:r>
              <a:rPr lang="en-US" sz="1200">
                <a:latin typeface="Times New Roman" pitchFamily="18" charset="0"/>
              </a:rPr>
              <a:t>13</a:t>
            </a:r>
            <a:r>
              <a:rPr lang="en-US" sz="1200">
                <a:solidFill>
                  <a:schemeClr val="tx2"/>
                </a:solidFill>
                <a:latin typeface="Times New Roman" pitchFamily="18" charset="0"/>
              </a:rPr>
              <a:t>	43  04  25  36  00  45  73  80  02  61  31  10  06  72  39  02  00  47  06  98</a:t>
            </a:r>
          </a:p>
          <a:p>
            <a:pPr>
              <a:buFont typeface="Monotype Sorts" pitchFamily="2" charset="2"/>
              <a:buNone/>
            </a:pPr>
            <a:r>
              <a:rPr lang="en-US" sz="1200">
                <a:latin typeface="Times New Roman" pitchFamily="18" charset="0"/>
              </a:rPr>
              <a:t>14</a:t>
            </a:r>
            <a:r>
              <a:rPr lang="en-US" sz="1200">
                <a:solidFill>
                  <a:schemeClr val="tx2"/>
                </a:solidFill>
                <a:latin typeface="Times New Roman" pitchFamily="18" charset="0"/>
              </a:rPr>
              <a:t>	92  56  51  22  11  06  86  88  77  86  59  57  66  13  82  33  97  21  31  61</a:t>
            </a:r>
          </a:p>
          <a:p>
            <a:pPr>
              <a:buFont typeface="Monotype Sorts" pitchFamily="2" charset="2"/>
              <a:buNone/>
            </a:pPr>
            <a:r>
              <a:rPr lang="en-US" sz="1200">
                <a:latin typeface="Times New Roman" pitchFamily="18" charset="0"/>
              </a:rPr>
              <a:t>15</a:t>
            </a:r>
            <a:r>
              <a:rPr lang="en-US" sz="1200">
                <a:solidFill>
                  <a:schemeClr val="tx2"/>
                </a:solidFill>
                <a:latin typeface="Times New Roman" pitchFamily="18" charset="0"/>
              </a:rPr>
              <a:t>	67  42  43  26  20  60  84  18  68  48  85  00  00  48  35  48  57  63  38  84</a:t>
            </a:r>
            <a:endParaRPr lang="en-US" sz="1000">
              <a:solidFill>
                <a:schemeClr val="tx2"/>
              </a:solidFill>
              <a:latin typeface="Times New Roman" pitchFamily="18" charset="0"/>
            </a:endParaRPr>
          </a:p>
          <a:p>
            <a:pPr>
              <a:buFont typeface="Monotype Sorts" pitchFamily="2" charset="2"/>
              <a:buNone/>
            </a:pPr>
            <a:endParaRPr lang="en-US" sz="800">
              <a:solidFill>
                <a:schemeClr val="tx2"/>
              </a:solidFill>
              <a:latin typeface="Times New Roman" pitchFamily="18" charset="0"/>
            </a:endParaRPr>
          </a:p>
        </p:txBody>
      </p:sp>
      <p:sp>
        <p:nvSpPr>
          <p:cNvPr id="47109" name="AutoShape 5"/>
          <p:cNvSpPr>
            <a:spLocks noChangeArrowheads="1"/>
          </p:cNvSpPr>
          <p:nvPr/>
        </p:nvSpPr>
        <p:spPr bwMode="auto">
          <a:xfrm>
            <a:off x="990600" y="3810000"/>
            <a:ext cx="2667000" cy="22860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28575">
            <a:solidFill>
              <a:srgbClr val="99CC00"/>
            </a:solidFill>
            <a:miter lim="800000"/>
            <a:headEnd type="none" w="sm" len="sm"/>
            <a:tailEnd type="none" w="sm" len="sm"/>
          </a:ln>
          <a:effectLst/>
        </p:spPr>
        <p:txBody>
          <a:bodyPr wrap="none" anchor="ctr"/>
          <a:lstStyle/>
          <a:p>
            <a:r>
              <a:rPr lang="en-US" sz="2000" b="1" i="1" u="sng">
                <a:solidFill>
                  <a:schemeClr val="tx2"/>
                </a:solidFill>
                <a:effectLst>
                  <a:outerShdw blurRad="38100" dist="38100" dir="2700000" algn="tl">
                    <a:srgbClr val="C0C0C0"/>
                  </a:outerShdw>
                </a:effectLst>
                <a:latin typeface="Times New Roman" pitchFamily="18" charset="0"/>
              </a:rPr>
              <a:t>Need to use</a:t>
            </a:r>
            <a:endParaRPr lang="en-US" sz="2000" b="1" i="1">
              <a:latin typeface="Times New Roman" pitchFamily="18" charset="0"/>
            </a:endParaRPr>
          </a:p>
          <a:p>
            <a:r>
              <a:rPr lang="en-US" sz="2000" b="1">
                <a:solidFill>
                  <a:schemeClr val="folHlink"/>
                </a:solidFill>
                <a:latin typeface="Times New Roman" pitchFamily="18" charset="0"/>
              </a:rPr>
              <a:t>Random </a:t>
            </a:r>
          </a:p>
          <a:p>
            <a:r>
              <a:rPr lang="en-US" sz="2000" b="1">
                <a:solidFill>
                  <a:schemeClr val="folHlink"/>
                </a:solidFill>
                <a:latin typeface="Times New Roman" pitchFamily="18" charset="0"/>
              </a:rPr>
              <a:t>Number Table</a:t>
            </a:r>
            <a:endParaRPr lang="en-US" sz="1800" b="1" i="1">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atin typeface="Times New Roman" pitchFamily="18" charset="0"/>
              </a:rPr>
              <a:t>                                                     </a:t>
            </a:r>
          </a:p>
        </p:txBody>
      </p:sp>
      <p:graphicFrame>
        <p:nvGraphicFramePr>
          <p:cNvPr id="48131" name="Object 3"/>
          <p:cNvGraphicFramePr>
            <a:graphicFrameLocks noChangeAspect="1"/>
          </p:cNvGraphicFramePr>
          <p:nvPr/>
        </p:nvGraphicFramePr>
        <p:xfrm>
          <a:off x="1219200" y="762000"/>
          <a:ext cx="7231063" cy="5151438"/>
        </p:xfrm>
        <a:graphic>
          <a:graphicData uri="http://schemas.openxmlformats.org/presentationml/2006/ole">
            <p:oleObj spid="_x0000_s48131" name="Document" r:id="rId3" imgW="7232040" imgH="5164200" progId="Word.Document.8">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p:cNvGraphicFramePr>
            <a:graphicFrameLocks noChangeAspect="1"/>
          </p:cNvGraphicFramePr>
          <p:nvPr/>
        </p:nvGraphicFramePr>
        <p:xfrm>
          <a:off x="863600" y="687388"/>
          <a:ext cx="8643938" cy="5468937"/>
        </p:xfrm>
        <a:graphic>
          <a:graphicData uri="http://schemas.openxmlformats.org/presentationml/2006/ole">
            <p:oleObj spid="_x0000_s49154" name="Document" r:id="rId3" imgW="8622000" imgH="5474160" progId="Word.Documen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p:cNvGraphicFramePr>
            <a:graphicFrameLocks noChangeAspect="1"/>
          </p:cNvGraphicFramePr>
          <p:nvPr/>
        </p:nvGraphicFramePr>
        <p:xfrm>
          <a:off x="741363" y="917575"/>
          <a:ext cx="8748712" cy="5449888"/>
        </p:xfrm>
        <a:graphic>
          <a:graphicData uri="http://schemas.openxmlformats.org/presentationml/2006/ole">
            <p:oleObj spid="_x0000_s50178" name="Document" r:id="rId3" imgW="8561880" imgH="5394240" progId="Word.Document.8">
              <p:embed/>
            </p:oleObj>
          </a:graphicData>
        </a:graphic>
      </p:graphicFrame>
      <p:sp>
        <p:nvSpPr>
          <p:cNvPr id="50179" name="Text Box 3"/>
          <p:cNvSpPr txBox="1">
            <a:spLocks noChangeArrowheads="1"/>
          </p:cNvSpPr>
          <p:nvPr/>
        </p:nvSpPr>
        <p:spPr bwMode="auto">
          <a:xfrm>
            <a:off x="914400" y="304800"/>
            <a:ext cx="8474075" cy="427038"/>
          </a:xfrm>
          <a:prstGeom prst="rect">
            <a:avLst/>
          </a:prstGeom>
          <a:noFill/>
          <a:ln w="12700">
            <a:noFill/>
            <a:miter lim="800000"/>
            <a:headEnd type="none" w="sm" len="sm"/>
            <a:tailEnd type="none" w="sm" len="sm"/>
          </a:ln>
          <a:effectLst/>
        </p:spPr>
        <p:txBody>
          <a:bodyPr>
            <a:spAutoFit/>
          </a:bodyPr>
          <a:lstStyle/>
          <a:p>
            <a:pPr algn="ctr"/>
            <a:r>
              <a:rPr lang="en-US" sz="2200" b="1" u="sng">
                <a:latin typeface="Times New Roman" pitchFamily="18" charset="0"/>
              </a:rPr>
              <a:t>How to use random number table to select a random sample</a:t>
            </a:r>
            <a:endParaRPr lang="en-US">
              <a:latin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838200" y="457200"/>
            <a:ext cx="8534400" cy="609600"/>
          </a:xfrm>
        </p:spPr>
        <p:txBody>
          <a:bodyPr/>
          <a:lstStyle/>
          <a:p>
            <a:r>
              <a:rPr lang="en-US" sz="3600" u="sng">
                <a:solidFill>
                  <a:srgbClr val="3333CC"/>
                </a:solidFill>
                <a:latin typeface="Times New Roman" pitchFamily="18" charset="0"/>
              </a:rPr>
              <a:t>Systematic sampling</a:t>
            </a:r>
            <a:endParaRPr lang="en-US">
              <a:latin typeface="Times New Roman" pitchFamily="18" charset="0"/>
            </a:endParaRPr>
          </a:p>
        </p:txBody>
      </p:sp>
      <p:graphicFrame>
        <p:nvGraphicFramePr>
          <p:cNvPr id="51203" name="Object 3"/>
          <p:cNvGraphicFramePr>
            <a:graphicFrameLocks noChangeAspect="1"/>
          </p:cNvGraphicFramePr>
          <p:nvPr/>
        </p:nvGraphicFramePr>
        <p:xfrm>
          <a:off x="687388" y="1358900"/>
          <a:ext cx="8785225" cy="4973638"/>
        </p:xfrm>
        <a:graphic>
          <a:graphicData uri="http://schemas.openxmlformats.org/presentationml/2006/ole">
            <p:oleObj spid="_x0000_s51203" name="Document" r:id="rId3" imgW="8794080" imgH="4991040" progId="Word.Document.8">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p:cNvGraphicFramePr>
            <a:graphicFrameLocks noChangeAspect="1"/>
          </p:cNvGraphicFramePr>
          <p:nvPr/>
        </p:nvGraphicFramePr>
        <p:xfrm>
          <a:off x="704850" y="369888"/>
          <a:ext cx="8890000" cy="5856287"/>
        </p:xfrm>
        <a:graphic>
          <a:graphicData uri="http://schemas.openxmlformats.org/presentationml/2006/ole">
            <p:oleObj spid="_x0000_s52226" name="Document" r:id="rId3" imgW="8903880" imgH="5873040" progId="Word.Document.8">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762000" y="457200"/>
            <a:ext cx="8416925" cy="533400"/>
          </a:xfrm>
          <a:noFill/>
          <a:ln/>
        </p:spPr>
        <p:txBody>
          <a:bodyPr/>
          <a:lstStyle/>
          <a:p>
            <a:r>
              <a:rPr lang="en-US" sz="3200" b="0" u="sng">
                <a:solidFill>
                  <a:srgbClr val="3333CC"/>
                </a:solidFill>
                <a:latin typeface="Times New Roman" pitchFamily="18" charset="0"/>
              </a:rPr>
              <a:t>Stratified sampling I</a:t>
            </a:r>
            <a:endParaRPr lang="en-US" sz="4000" b="0">
              <a:latin typeface="Times New Roman" pitchFamily="18" charset="0"/>
            </a:endParaRPr>
          </a:p>
        </p:txBody>
      </p:sp>
      <p:sp>
        <p:nvSpPr>
          <p:cNvPr id="53251" name="Rectangle 3"/>
          <p:cNvSpPr>
            <a:spLocks noGrp="1" noChangeArrowheads="1"/>
          </p:cNvSpPr>
          <p:nvPr>
            <p:ph type="body" sz="half" idx="1"/>
          </p:nvPr>
        </p:nvSpPr>
        <p:spPr>
          <a:xfrm>
            <a:off x="742950" y="1219200"/>
            <a:ext cx="4591050" cy="5105400"/>
          </a:xfrm>
          <a:noFill/>
          <a:ln>
            <a:solidFill>
              <a:srgbClr val="99CC00"/>
            </a:solidFill>
          </a:ln>
        </p:spPr>
        <p:txBody>
          <a:bodyPr/>
          <a:lstStyle/>
          <a:p>
            <a:pPr algn="ctr">
              <a:buFont typeface="Monotype Sorts" pitchFamily="2" charset="2"/>
              <a:buNone/>
            </a:pPr>
            <a:r>
              <a:rPr lang="en-US" sz="2400" b="1" u="sng">
                <a:latin typeface="Times New Roman" pitchFamily="18" charset="0"/>
              </a:rPr>
              <a:t>A three-stage process:</a:t>
            </a:r>
          </a:p>
          <a:p>
            <a:pPr algn="ctr">
              <a:buFont typeface="Monotype Sorts" pitchFamily="2" charset="2"/>
              <a:buNone/>
            </a:pPr>
            <a:endParaRPr lang="en-US" sz="800" b="1">
              <a:latin typeface="Times New Roman" pitchFamily="18" charset="0"/>
            </a:endParaRPr>
          </a:p>
          <a:p>
            <a:r>
              <a:rPr lang="en-US" sz="2000" b="1">
                <a:latin typeface="Times New Roman" pitchFamily="18" charset="0"/>
              </a:rPr>
              <a:t>Step 1-  Divide the population into homogeneous, mutually exclusive and collectively exhaustive subgroups or strata using some stratification variable;</a:t>
            </a:r>
          </a:p>
          <a:p>
            <a:r>
              <a:rPr lang="en-US" sz="2000" b="1">
                <a:latin typeface="Times New Roman" pitchFamily="18" charset="0"/>
              </a:rPr>
              <a:t>Step 2- Select an independent simple random sample from each stratum.</a:t>
            </a:r>
          </a:p>
          <a:p>
            <a:r>
              <a:rPr lang="en-US" sz="2000" b="1">
                <a:latin typeface="Times New Roman" pitchFamily="18" charset="0"/>
              </a:rPr>
              <a:t>Step 3- Form the final sample by consolidating all sample elements chosen in step 2.</a:t>
            </a:r>
          </a:p>
          <a:p>
            <a:r>
              <a:rPr lang="en-US" sz="1800" b="1">
                <a:latin typeface="Times New Roman" pitchFamily="18" charset="0"/>
              </a:rPr>
              <a:t>May yield smaller standard errors of estimators than does the simple random sampling. Thus precision can be gained with smaller sample sizes.</a:t>
            </a:r>
          </a:p>
        </p:txBody>
      </p:sp>
      <p:sp>
        <p:nvSpPr>
          <p:cNvPr id="53252" name="Rectangle 4"/>
          <p:cNvSpPr>
            <a:spLocks noGrp="1" noChangeArrowheads="1"/>
          </p:cNvSpPr>
          <p:nvPr>
            <p:ph type="body" sz="half" idx="2"/>
          </p:nvPr>
        </p:nvSpPr>
        <p:spPr>
          <a:xfrm>
            <a:off x="5410200" y="1219200"/>
            <a:ext cx="3886200" cy="5105400"/>
          </a:xfrm>
          <a:ln/>
        </p:spPr>
        <p:txBody>
          <a:bodyPr/>
          <a:lstStyle/>
          <a:p>
            <a:pPr>
              <a:buFont typeface="Monotype Sorts" pitchFamily="2" charset="2"/>
              <a:buNone/>
            </a:pPr>
            <a:r>
              <a:rPr lang="en-US" sz="2400" b="1" u="sng">
                <a:latin typeface="Times New Roman" pitchFamily="18" charset="0"/>
              </a:rPr>
              <a:t>Stratified samples can be:</a:t>
            </a:r>
          </a:p>
          <a:p>
            <a:pPr>
              <a:buFont typeface="Monotype Sorts" pitchFamily="2" charset="2"/>
              <a:buNone/>
            </a:pPr>
            <a:endParaRPr lang="en-US" sz="800" b="1" u="sng">
              <a:latin typeface="Times New Roman" pitchFamily="18" charset="0"/>
            </a:endParaRPr>
          </a:p>
          <a:p>
            <a:r>
              <a:rPr lang="en-US" sz="2000" b="1">
                <a:solidFill>
                  <a:srgbClr val="990033"/>
                </a:solidFill>
                <a:latin typeface="Times New Roman" pitchFamily="18" charset="0"/>
              </a:rPr>
              <a:t>Proportionate:</a:t>
            </a:r>
            <a:r>
              <a:rPr lang="en-US" sz="2000" b="1">
                <a:latin typeface="Times New Roman" pitchFamily="18" charset="0"/>
              </a:rPr>
              <a:t> involving the selection of sample elements from each stratum, such that the ratio of sample elements from each stratum to the sample size equals that of the population elements within each stratum to the total number of population elements. </a:t>
            </a:r>
          </a:p>
          <a:p>
            <a:r>
              <a:rPr lang="en-US" sz="2000" b="1">
                <a:solidFill>
                  <a:srgbClr val="990033"/>
                </a:solidFill>
                <a:latin typeface="Times New Roman" pitchFamily="18" charset="0"/>
              </a:rPr>
              <a:t>Disproportionate:</a:t>
            </a:r>
            <a:r>
              <a:rPr lang="en-US" sz="2000" b="1">
                <a:latin typeface="Times New Roman" pitchFamily="18" charset="0"/>
              </a:rPr>
              <a:t> the sample is disproportionate when the above mentioned ratio is unequal.</a:t>
            </a:r>
            <a:endParaRPr lang="en-US" sz="2000">
              <a:latin typeface="Times New Roman" pitchFamily="18" charset="0"/>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730" name="Object 2"/>
          <p:cNvGraphicFramePr>
            <a:graphicFrameLocks noChangeAspect="1"/>
          </p:cNvGraphicFramePr>
          <p:nvPr/>
        </p:nvGraphicFramePr>
        <p:xfrm>
          <a:off x="917575" y="704850"/>
          <a:ext cx="8572500" cy="5715000"/>
        </p:xfrm>
        <a:graphic>
          <a:graphicData uri="http://schemas.openxmlformats.org/presentationml/2006/ole">
            <p:oleObj spid="_x0000_s73730" name="Document" r:id="rId3" imgW="8550360" imgH="5924880" progId="Word.Document.8">
              <p:embed/>
            </p:oleObj>
          </a:graphicData>
        </a:graphic>
      </p:graphicFrame>
      <p:sp>
        <p:nvSpPr>
          <p:cNvPr id="73731" name="Rectangle 3"/>
          <p:cNvSpPr>
            <a:spLocks noGrp="1" noChangeArrowheads="1"/>
          </p:cNvSpPr>
          <p:nvPr>
            <p:ph type="title" idx="4294967295"/>
          </p:nvPr>
        </p:nvSpPr>
        <p:spPr>
          <a:xfrm>
            <a:off x="742950" y="228600"/>
            <a:ext cx="8416925" cy="381000"/>
          </a:xfrm>
        </p:spPr>
        <p:txBody>
          <a:bodyPr/>
          <a:lstStyle/>
          <a:p>
            <a:r>
              <a:rPr lang="en-US" sz="2400" i="1" u="sng">
                <a:solidFill>
                  <a:srgbClr val="3333CC"/>
                </a:solidFill>
                <a:effectLst/>
                <a:latin typeface="Times New Roman" pitchFamily="18" charset="0"/>
              </a:rPr>
              <a:t>Selection of a proportionate Stratified Sample</a:t>
            </a:r>
            <a:endParaRPr lang="en-US" i="1" u="sng">
              <a:solidFill>
                <a:srgbClr val="0000FF"/>
              </a:solidFill>
              <a:effectLst/>
              <a:latin typeface="Times New Roman" pitchFamily="18" charset="0"/>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896" name="Object 0"/>
          <p:cNvGraphicFramePr>
            <a:graphicFrameLocks noChangeAspect="1"/>
          </p:cNvGraphicFramePr>
          <p:nvPr/>
        </p:nvGraphicFramePr>
        <p:xfrm>
          <a:off x="990600" y="1066800"/>
          <a:ext cx="8061325" cy="5291138"/>
        </p:xfrm>
        <a:graphic>
          <a:graphicData uri="http://schemas.openxmlformats.org/presentationml/2006/ole">
            <p:oleObj spid="_x0000_s80896" name="Document" r:id="rId3" imgW="8039880" imgH="5516280" progId="Word.Document.8">
              <p:embed/>
            </p:oleObj>
          </a:graphicData>
        </a:graphic>
      </p:graphicFrame>
      <p:sp>
        <p:nvSpPr>
          <p:cNvPr id="57347" name="Text Box 3"/>
          <p:cNvSpPr txBox="1">
            <a:spLocks noChangeArrowheads="1"/>
          </p:cNvSpPr>
          <p:nvPr/>
        </p:nvSpPr>
        <p:spPr bwMode="auto">
          <a:xfrm>
            <a:off x="1550988" y="269875"/>
            <a:ext cx="6362700" cy="457200"/>
          </a:xfrm>
          <a:prstGeom prst="rect">
            <a:avLst/>
          </a:prstGeom>
          <a:noFill/>
          <a:ln w="12700">
            <a:noFill/>
            <a:miter lim="800000"/>
            <a:headEnd type="none" w="sm" len="sm"/>
            <a:tailEnd type="none" w="sm" len="sm"/>
          </a:ln>
          <a:effectLst/>
        </p:spPr>
        <p:txBody>
          <a:bodyPr wrap="none">
            <a:spAutoFit/>
          </a:bodyPr>
          <a:lstStyle/>
          <a:p>
            <a:r>
              <a:rPr lang="en-US" b="1" u="sng">
                <a:solidFill>
                  <a:srgbClr val="3333CC"/>
                </a:solidFill>
                <a:latin typeface="Times New Roman" pitchFamily="18" charset="0"/>
              </a:rPr>
              <a:t>Selection of a proportionate stratified sample II</a:t>
            </a:r>
            <a:endParaRPr lang="en-US" u="sng">
              <a:solidFill>
                <a:srgbClr val="3333CC"/>
              </a:solidFill>
              <a:latin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0" y="457200"/>
            <a:ext cx="8416925" cy="609600"/>
          </a:xfrm>
          <a:noFill/>
          <a:ln/>
        </p:spPr>
        <p:txBody>
          <a:bodyPr/>
          <a:lstStyle/>
          <a:p>
            <a:r>
              <a:rPr lang="en-US" sz="3200" u="sng">
                <a:solidFill>
                  <a:schemeClr val="tx1"/>
                </a:solidFill>
                <a:latin typeface="Times New Roman" pitchFamily="18" charset="0"/>
              </a:rPr>
              <a:t>Basics of sampling I</a:t>
            </a:r>
            <a:endParaRPr lang="en-US">
              <a:latin typeface="Times New Roman" pitchFamily="18" charset="0"/>
            </a:endParaRPr>
          </a:p>
        </p:txBody>
      </p:sp>
      <p:sp>
        <p:nvSpPr>
          <p:cNvPr id="5123" name="Rectangle 3"/>
          <p:cNvSpPr>
            <a:spLocks noGrp="1" noChangeArrowheads="1"/>
          </p:cNvSpPr>
          <p:nvPr>
            <p:ph type="body" sz="half" idx="1"/>
          </p:nvPr>
        </p:nvSpPr>
        <p:spPr>
          <a:xfrm>
            <a:off x="609600" y="1524000"/>
            <a:ext cx="2895600" cy="4572000"/>
          </a:xfrm>
          <a:noFill/>
          <a:ln w="28575">
            <a:solidFill>
              <a:srgbClr val="99CC00"/>
            </a:solidFill>
          </a:ln>
        </p:spPr>
        <p:txBody>
          <a:bodyPr/>
          <a:lstStyle/>
          <a:p>
            <a:r>
              <a:rPr lang="en-US" sz="2400" b="1">
                <a:latin typeface="Times New Roman" pitchFamily="18" charset="0"/>
              </a:rPr>
              <a:t>A sample is a “part of a whole to show what the rest is like”.</a:t>
            </a:r>
          </a:p>
          <a:p>
            <a:r>
              <a:rPr lang="en-US" sz="2300" b="1" i="1">
                <a:latin typeface="Times New Roman" pitchFamily="18" charset="0"/>
              </a:rPr>
              <a:t>Sampling helps to determine the corresponding value of the population and plays a vital role in marketing research.</a:t>
            </a:r>
            <a:r>
              <a:rPr lang="en-US" sz="2300" b="1">
                <a:latin typeface="Times New Roman" pitchFamily="18" charset="0"/>
              </a:rPr>
              <a:t> </a:t>
            </a:r>
          </a:p>
        </p:txBody>
      </p:sp>
      <p:sp>
        <p:nvSpPr>
          <p:cNvPr id="5124" name="Rectangle 4"/>
          <p:cNvSpPr>
            <a:spLocks noGrp="1" noChangeArrowheads="1"/>
          </p:cNvSpPr>
          <p:nvPr>
            <p:ph type="body" sz="half" idx="2"/>
          </p:nvPr>
        </p:nvSpPr>
        <p:spPr>
          <a:xfrm>
            <a:off x="3581400" y="1524000"/>
            <a:ext cx="5791200" cy="4572000"/>
          </a:xfrm>
          <a:ln/>
        </p:spPr>
        <p:txBody>
          <a:bodyPr/>
          <a:lstStyle/>
          <a:p>
            <a:pPr>
              <a:buFont typeface="Monotype Sorts" pitchFamily="2" charset="2"/>
              <a:buNone/>
            </a:pPr>
            <a:r>
              <a:rPr lang="en-US" sz="2400" b="1" i="1" u="sng">
                <a:solidFill>
                  <a:srgbClr val="990033"/>
                </a:solidFill>
                <a:latin typeface="Times New Roman" pitchFamily="18" charset="0"/>
              </a:rPr>
              <a:t>Samples offer many benefits:</a:t>
            </a:r>
            <a:endParaRPr lang="en-US" sz="2300" b="1">
              <a:solidFill>
                <a:srgbClr val="990033"/>
              </a:solidFill>
              <a:latin typeface="Times New Roman" pitchFamily="18" charset="0"/>
            </a:endParaRPr>
          </a:p>
          <a:p>
            <a:r>
              <a:rPr lang="en-US" sz="2300" b="1">
                <a:solidFill>
                  <a:srgbClr val="990033"/>
                </a:solidFill>
                <a:latin typeface="Times New Roman" pitchFamily="18" charset="0"/>
              </a:rPr>
              <a:t>Save costs</a:t>
            </a:r>
            <a:r>
              <a:rPr lang="en-US" sz="2300">
                <a:solidFill>
                  <a:srgbClr val="990033"/>
                </a:solidFill>
                <a:latin typeface="Times New Roman" pitchFamily="18" charset="0"/>
              </a:rPr>
              <a:t>:</a:t>
            </a:r>
            <a:r>
              <a:rPr lang="en-US" sz="2300">
                <a:latin typeface="Times New Roman" pitchFamily="18" charset="0"/>
              </a:rPr>
              <a:t> </a:t>
            </a:r>
            <a:r>
              <a:rPr lang="en-US" sz="2300" b="1" i="1">
                <a:latin typeface="Times New Roman" pitchFamily="18" charset="0"/>
              </a:rPr>
              <a:t>Less expensive to study the sample than the population.</a:t>
            </a:r>
            <a:endParaRPr lang="en-US" sz="2300">
              <a:latin typeface="Times New Roman" pitchFamily="18" charset="0"/>
            </a:endParaRPr>
          </a:p>
          <a:p>
            <a:r>
              <a:rPr lang="en-US" sz="2300" b="1">
                <a:solidFill>
                  <a:srgbClr val="990033"/>
                </a:solidFill>
                <a:latin typeface="Times New Roman" pitchFamily="18" charset="0"/>
              </a:rPr>
              <a:t>Save time</a:t>
            </a:r>
            <a:r>
              <a:rPr lang="en-US" sz="2300">
                <a:solidFill>
                  <a:srgbClr val="990033"/>
                </a:solidFill>
                <a:latin typeface="Times New Roman" pitchFamily="18" charset="0"/>
              </a:rPr>
              <a:t>:</a:t>
            </a:r>
            <a:r>
              <a:rPr lang="en-US" sz="2300">
                <a:latin typeface="Times New Roman" pitchFamily="18" charset="0"/>
              </a:rPr>
              <a:t> </a:t>
            </a:r>
            <a:r>
              <a:rPr lang="en-US" sz="2300" b="1" i="1">
                <a:latin typeface="Times New Roman" pitchFamily="18" charset="0"/>
              </a:rPr>
              <a:t>Less time needed to study the sample than the population .</a:t>
            </a:r>
            <a:endParaRPr lang="en-US" sz="2300">
              <a:latin typeface="Times New Roman" pitchFamily="18" charset="0"/>
            </a:endParaRPr>
          </a:p>
          <a:p>
            <a:r>
              <a:rPr lang="en-US" sz="2300" b="1">
                <a:solidFill>
                  <a:srgbClr val="990033"/>
                </a:solidFill>
                <a:latin typeface="Times New Roman" pitchFamily="18" charset="0"/>
              </a:rPr>
              <a:t>Accuracy</a:t>
            </a:r>
            <a:r>
              <a:rPr lang="en-US" sz="2300">
                <a:solidFill>
                  <a:srgbClr val="990033"/>
                </a:solidFill>
                <a:latin typeface="Times New Roman" pitchFamily="18" charset="0"/>
              </a:rPr>
              <a:t>:</a:t>
            </a:r>
            <a:r>
              <a:rPr lang="en-US" sz="2300">
                <a:latin typeface="Times New Roman" pitchFamily="18" charset="0"/>
              </a:rPr>
              <a:t> </a:t>
            </a:r>
            <a:r>
              <a:rPr lang="en-US" sz="2300" b="1" i="1">
                <a:latin typeface="Times New Roman" pitchFamily="18" charset="0"/>
              </a:rPr>
              <a:t>Since sampling is done with care and studies are conducted by skilled and qualified interviewers, the results are expected to be accurate.</a:t>
            </a:r>
            <a:endParaRPr lang="en-US" sz="2300">
              <a:latin typeface="Times New Roman" pitchFamily="18" charset="0"/>
            </a:endParaRPr>
          </a:p>
          <a:p>
            <a:r>
              <a:rPr lang="en-US" sz="2300" b="1">
                <a:solidFill>
                  <a:srgbClr val="990033"/>
                </a:solidFill>
                <a:latin typeface="Times New Roman" pitchFamily="18" charset="0"/>
              </a:rPr>
              <a:t>Destructive nature of elements</a:t>
            </a:r>
            <a:r>
              <a:rPr lang="en-US" sz="2300">
                <a:solidFill>
                  <a:srgbClr val="990033"/>
                </a:solidFill>
                <a:latin typeface="Times New Roman" pitchFamily="18" charset="0"/>
              </a:rPr>
              <a:t>:</a:t>
            </a:r>
            <a:r>
              <a:rPr lang="en-US" sz="2300">
                <a:latin typeface="Times New Roman" pitchFamily="18" charset="0"/>
              </a:rPr>
              <a:t> </a:t>
            </a:r>
            <a:r>
              <a:rPr lang="en-US" sz="2300" b="1" i="1">
                <a:latin typeface="Times New Roman" pitchFamily="18" charset="0"/>
              </a:rPr>
              <a:t>For some elements, sampling is the way to test, since tests destroy the element itself.</a:t>
            </a: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20" name="Object 0"/>
          <p:cNvGraphicFramePr>
            <a:graphicFrameLocks noChangeAspect="1"/>
          </p:cNvGraphicFramePr>
          <p:nvPr/>
        </p:nvGraphicFramePr>
        <p:xfrm>
          <a:off x="758825" y="1287463"/>
          <a:ext cx="8501063" cy="4886325"/>
        </p:xfrm>
        <a:graphic>
          <a:graphicData uri="http://schemas.openxmlformats.org/presentationml/2006/ole">
            <p:oleObj spid="_x0000_s81920" name="Document" r:id="rId3" imgW="8479080" imgH="4902480" progId="Word.Document.8">
              <p:embed/>
            </p:oleObj>
          </a:graphicData>
        </a:graphic>
      </p:graphicFrame>
      <p:sp>
        <p:nvSpPr>
          <p:cNvPr id="58371" name="Text Box 3"/>
          <p:cNvSpPr txBox="1">
            <a:spLocks noChangeArrowheads="1"/>
          </p:cNvSpPr>
          <p:nvPr/>
        </p:nvSpPr>
        <p:spPr bwMode="auto">
          <a:xfrm>
            <a:off x="1468438" y="422275"/>
            <a:ext cx="6481762" cy="457200"/>
          </a:xfrm>
          <a:prstGeom prst="rect">
            <a:avLst/>
          </a:prstGeom>
          <a:noFill/>
          <a:ln w="12700">
            <a:noFill/>
            <a:miter lim="800000"/>
            <a:headEnd type="none" w="sm" len="sm"/>
            <a:tailEnd type="none" w="sm" len="sm"/>
          </a:ln>
          <a:effectLst/>
        </p:spPr>
        <p:txBody>
          <a:bodyPr wrap="none">
            <a:spAutoFit/>
          </a:bodyPr>
          <a:lstStyle/>
          <a:p>
            <a:r>
              <a:rPr lang="en-US" b="1" u="sng">
                <a:solidFill>
                  <a:srgbClr val="3333CC"/>
                </a:solidFill>
                <a:latin typeface="Times New Roman" pitchFamily="18" charset="0"/>
              </a:rPr>
              <a:t>Selection of a proportionate stratified sample III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742950" y="609600"/>
            <a:ext cx="8416925" cy="533400"/>
          </a:xfrm>
          <a:noFill/>
          <a:ln/>
        </p:spPr>
        <p:txBody>
          <a:bodyPr/>
          <a:lstStyle/>
          <a:p>
            <a:r>
              <a:rPr lang="en-US" sz="3600" u="sng">
                <a:solidFill>
                  <a:srgbClr val="3333CC"/>
                </a:solidFill>
                <a:latin typeface="Times New Roman" pitchFamily="18" charset="0"/>
              </a:rPr>
              <a:t>Cluster sampling</a:t>
            </a:r>
            <a:endParaRPr lang="en-US" sz="4000" b="0">
              <a:latin typeface="Times New Roman" pitchFamily="18" charset="0"/>
            </a:endParaRPr>
          </a:p>
        </p:txBody>
      </p:sp>
      <p:sp>
        <p:nvSpPr>
          <p:cNvPr id="59395" name="Rectangle 3"/>
          <p:cNvSpPr>
            <a:spLocks noGrp="1" noChangeArrowheads="1"/>
          </p:cNvSpPr>
          <p:nvPr>
            <p:ph type="body" idx="1"/>
          </p:nvPr>
        </p:nvSpPr>
        <p:spPr>
          <a:xfrm>
            <a:off x="838200" y="1752600"/>
            <a:ext cx="8169275" cy="4343400"/>
          </a:xfrm>
          <a:noFill/>
          <a:ln>
            <a:noFill/>
          </a:ln>
        </p:spPr>
        <p:txBody>
          <a:bodyPr/>
          <a:lstStyle/>
          <a:p>
            <a:r>
              <a:rPr lang="en-US" sz="2400" b="1">
                <a:latin typeface="Times New Roman" pitchFamily="18" charset="0"/>
              </a:rPr>
              <a:t>Is a type of sampling in which clusters or groups of elements are sampled at the same time. </a:t>
            </a:r>
          </a:p>
          <a:p>
            <a:r>
              <a:rPr lang="en-US" sz="2400" b="1">
                <a:latin typeface="Times New Roman" pitchFamily="18" charset="0"/>
              </a:rPr>
              <a:t>Such a procedure is economic, and it retains the characteristics of probability sampling.</a:t>
            </a:r>
          </a:p>
          <a:p>
            <a:r>
              <a:rPr lang="en-US" sz="2400" b="1">
                <a:latin typeface="Times New Roman" pitchFamily="18" charset="0"/>
              </a:rPr>
              <a:t>A two-step-process:</a:t>
            </a:r>
          </a:p>
          <a:p>
            <a:pPr lvl="1"/>
            <a:r>
              <a:rPr lang="en-US" sz="2000" b="1">
                <a:latin typeface="Times New Roman" pitchFamily="18" charset="0"/>
              </a:rPr>
              <a:t>Step 1- Defined population is divided into number of mutually exclusive and collectively exhaustive subgroups or clusters;</a:t>
            </a:r>
          </a:p>
          <a:p>
            <a:pPr lvl="1"/>
            <a:r>
              <a:rPr lang="en-US" sz="2000" b="1">
                <a:latin typeface="Times New Roman" pitchFamily="18" charset="0"/>
              </a:rPr>
              <a:t>Step 2- Select an independent simple random sample of clusters.</a:t>
            </a:r>
          </a:p>
          <a:p>
            <a:r>
              <a:rPr lang="en-US" sz="2000" b="1" i="1">
                <a:latin typeface="Times New Roman" pitchFamily="18" charset="0"/>
              </a:rPr>
              <a:t>One special type of cluster sampling is called area sampling, where pieces of geographical areas are selected.</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44" name="Object 0"/>
          <p:cNvGraphicFramePr>
            <a:graphicFrameLocks noChangeAspect="1"/>
          </p:cNvGraphicFramePr>
          <p:nvPr/>
        </p:nvGraphicFramePr>
        <p:xfrm>
          <a:off x="935038" y="387350"/>
          <a:ext cx="8361362" cy="6173788"/>
        </p:xfrm>
        <a:graphic>
          <a:graphicData uri="http://schemas.openxmlformats.org/presentationml/2006/ole">
            <p:oleObj spid="_x0000_s82944" name="Document" r:id="rId3" imgW="8376120" imgH="6190200" progId="Word.Document.8">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968" name="Object 0"/>
          <p:cNvGraphicFramePr>
            <a:graphicFrameLocks noChangeAspect="1"/>
          </p:cNvGraphicFramePr>
          <p:nvPr/>
        </p:nvGraphicFramePr>
        <p:xfrm>
          <a:off x="776288" y="635000"/>
          <a:ext cx="8731250" cy="5203825"/>
        </p:xfrm>
        <a:graphic>
          <a:graphicData uri="http://schemas.openxmlformats.org/presentationml/2006/ole">
            <p:oleObj spid="_x0000_s83968" name="Document" r:id="rId3" imgW="8708400" imgH="5263920" progId="Word.Document.8">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992" name="Object 0"/>
          <p:cNvGraphicFramePr>
            <a:graphicFrameLocks noChangeAspect="1"/>
          </p:cNvGraphicFramePr>
          <p:nvPr/>
        </p:nvGraphicFramePr>
        <p:xfrm>
          <a:off x="793750" y="247650"/>
          <a:ext cx="8678863" cy="6137275"/>
        </p:xfrm>
        <a:graphic>
          <a:graphicData uri="http://schemas.openxmlformats.org/presentationml/2006/ole">
            <p:oleObj spid="_x0000_s84992" name="Document" r:id="rId3" imgW="8656200" imgH="6173280" progId="Word.Document.8">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42950" y="533400"/>
            <a:ext cx="8416925" cy="533400"/>
          </a:xfrm>
        </p:spPr>
        <p:txBody>
          <a:bodyPr/>
          <a:lstStyle/>
          <a:p>
            <a:r>
              <a:rPr lang="en-US" sz="2800" b="0" u="sng">
                <a:solidFill>
                  <a:srgbClr val="3333CC"/>
                </a:solidFill>
                <a:latin typeface="Times New Roman" pitchFamily="18" charset="0"/>
              </a:rPr>
              <a:t>Non-probability samples</a:t>
            </a:r>
            <a:endParaRPr lang="en-US">
              <a:latin typeface="Times New Roman" pitchFamily="18" charset="0"/>
            </a:endParaRPr>
          </a:p>
        </p:txBody>
      </p:sp>
      <p:sp>
        <p:nvSpPr>
          <p:cNvPr id="63491" name="Rectangle 3"/>
          <p:cNvSpPr>
            <a:spLocks noGrp="1" noChangeArrowheads="1"/>
          </p:cNvSpPr>
          <p:nvPr>
            <p:ph type="body" idx="1"/>
          </p:nvPr>
        </p:nvSpPr>
        <p:spPr>
          <a:xfrm>
            <a:off x="609600" y="1371600"/>
            <a:ext cx="8686800" cy="4800600"/>
          </a:xfrm>
          <a:ln/>
        </p:spPr>
        <p:txBody>
          <a:bodyPr/>
          <a:lstStyle/>
          <a:p>
            <a:r>
              <a:rPr lang="en-US" sz="2200" b="1">
                <a:latin typeface="Times New Roman" pitchFamily="18" charset="0"/>
              </a:rPr>
              <a:t>Convenience sampling</a:t>
            </a:r>
            <a:endParaRPr lang="en-US" sz="2400" b="1">
              <a:latin typeface="Times New Roman" pitchFamily="18" charset="0"/>
            </a:endParaRPr>
          </a:p>
          <a:p>
            <a:pPr lvl="1"/>
            <a:r>
              <a:rPr lang="en-US" sz="1800" b="1" i="1">
                <a:latin typeface="Times New Roman" pitchFamily="18" charset="0"/>
              </a:rPr>
              <a:t>Drawn at the convenience of the researcher. Common in exploratory research. Does not lead to any conclusion.</a:t>
            </a:r>
            <a:endParaRPr lang="en-US" sz="2000" b="1" i="1">
              <a:latin typeface="Times New Roman" pitchFamily="18" charset="0"/>
            </a:endParaRPr>
          </a:p>
          <a:p>
            <a:r>
              <a:rPr lang="en-US" sz="2200" b="1">
                <a:latin typeface="Times New Roman" pitchFamily="18" charset="0"/>
              </a:rPr>
              <a:t>Judgmental sampling</a:t>
            </a:r>
            <a:endParaRPr lang="en-US" sz="2400" b="1">
              <a:latin typeface="Times New Roman" pitchFamily="18" charset="0"/>
            </a:endParaRPr>
          </a:p>
          <a:p>
            <a:pPr lvl="1"/>
            <a:r>
              <a:rPr lang="en-US" sz="1800" b="1" i="1">
                <a:latin typeface="Times New Roman" pitchFamily="18" charset="0"/>
              </a:rPr>
              <a:t>Sampling based on some judgment, gut-feelings or experience of the researcher. Common in commercial marketing research projects. If inference drawing is not necessary, these samples are quite useful.</a:t>
            </a:r>
            <a:r>
              <a:rPr lang="en-US" i="1">
                <a:latin typeface="Times New Roman" pitchFamily="18" charset="0"/>
              </a:rPr>
              <a:t> </a:t>
            </a:r>
          </a:p>
          <a:p>
            <a:r>
              <a:rPr lang="en-US" sz="2200" b="1">
                <a:latin typeface="Times New Roman" pitchFamily="18" charset="0"/>
              </a:rPr>
              <a:t>Quota sampling</a:t>
            </a:r>
            <a:endParaRPr lang="en-US">
              <a:latin typeface="Times New Roman" pitchFamily="18" charset="0"/>
            </a:endParaRPr>
          </a:p>
          <a:p>
            <a:pPr lvl="1"/>
            <a:r>
              <a:rPr lang="en-US" sz="1800" b="1" i="1">
                <a:latin typeface="Times New Roman" pitchFamily="18" charset="0"/>
              </a:rPr>
              <a:t>An extension of judgmental sampling. It is something like a two-stage judgmental sampling. Quite difficult to draw.</a:t>
            </a:r>
            <a:endParaRPr lang="en-US" sz="2000" b="1" i="1">
              <a:latin typeface="Times New Roman" pitchFamily="18" charset="0"/>
            </a:endParaRPr>
          </a:p>
          <a:p>
            <a:r>
              <a:rPr lang="en-US" sz="2200" b="1">
                <a:latin typeface="Times New Roman" pitchFamily="18" charset="0"/>
              </a:rPr>
              <a:t>Snowball sampling</a:t>
            </a:r>
            <a:endParaRPr lang="en-US" sz="2400" b="1">
              <a:latin typeface="Times New Roman" pitchFamily="18" charset="0"/>
            </a:endParaRPr>
          </a:p>
          <a:p>
            <a:pPr lvl="1"/>
            <a:r>
              <a:rPr lang="en-US" sz="1800" b="1" i="1">
                <a:latin typeface="Times New Roman" pitchFamily="18" charset="0"/>
              </a:rPr>
              <a:t>Used in studies involving respondents who are rare to find. To start with, the researcher compiles a short list of sample units from various sources. Each of these respondents are contacted to provide names of other probable respondents.</a:t>
            </a:r>
            <a:r>
              <a:rPr lang="en-US" sz="1800" b="1">
                <a:latin typeface="Times New Roman" pitchFamily="18" charset="0"/>
              </a:rPr>
              <a:t> </a:t>
            </a:r>
            <a:endParaRPr lang="en-US" sz="1800">
              <a:latin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16" name="Object 0"/>
          <p:cNvGraphicFramePr>
            <a:graphicFrameLocks noChangeAspect="1"/>
          </p:cNvGraphicFramePr>
          <p:nvPr/>
        </p:nvGraphicFramePr>
        <p:xfrm>
          <a:off x="863600" y="441325"/>
          <a:ext cx="8520113" cy="5838825"/>
        </p:xfrm>
        <a:graphic>
          <a:graphicData uri="http://schemas.openxmlformats.org/presentationml/2006/ole">
            <p:oleObj spid="_x0000_s86016" name="Document" r:id="rId3" imgW="8498880" imgH="6131520" progId="Word.Document.8">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742950" y="533400"/>
            <a:ext cx="8416925" cy="457200"/>
          </a:xfrm>
          <a:noFill/>
          <a:ln/>
        </p:spPr>
        <p:txBody>
          <a:bodyPr/>
          <a:lstStyle/>
          <a:p>
            <a:r>
              <a:rPr lang="en-US" sz="3200" u="sng">
                <a:solidFill>
                  <a:srgbClr val="3333CC"/>
                </a:solidFill>
                <a:latin typeface="Times New Roman" pitchFamily="18" charset="0"/>
              </a:rPr>
              <a:t>Sampling vs non-sampling errors</a:t>
            </a:r>
            <a:endParaRPr lang="en-US" sz="3600" b="0" u="sng">
              <a:latin typeface="Times New Roman" pitchFamily="18" charset="0"/>
            </a:endParaRPr>
          </a:p>
        </p:txBody>
      </p:sp>
      <p:sp>
        <p:nvSpPr>
          <p:cNvPr id="69635" name="Rectangle 3"/>
          <p:cNvSpPr>
            <a:spLocks noGrp="1" noChangeArrowheads="1"/>
          </p:cNvSpPr>
          <p:nvPr>
            <p:ph type="body" idx="1"/>
          </p:nvPr>
        </p:nvSpPr>
        <p:spPr>
          <a:noFill/>
          <a:ln>
            <a:noFill/>
          </a:ln>
        </p:spPr>
        <p:txBody>
          <a:bodyPr/>
          <a:lstStyle/>
          <a:p>
            <a:pPr>
              <a:buFont typeface="Monotype Sorts" pitchFamily="2" charset="2"/>
              <a:buNone/>
            </a:pPr>
            <a:r>
              <a:rPr lang="en-US" sz="2400" b="1" u="sng">
                <a:solidFill>
                  <a:srgbClr val="996633"/>
                </a:solidFill>
                <a:latin typeface="Times New Roman" pitchFamily="18" charset="0"/>
              </a:rPr>
              <a:t>Sampling Error [SE]</a:t>
            </a:r>
            <a:r>
              <a:rPr lang="en-US" sz="2400" b="1" u="sng">
                <a:solidFill>
                  <a:srgbClr val="FFFF00"/>
                </a:solidFill>
                <a:latin typeface="Times New Roman" pitchFamily="18" charset="0"/>
              </a:rPr>
              <a:t>	</a:t>
            </a:r>
            <a:r>
              <a:rPr lang="en-US" sz="2400" b="1">
                <a:latin typeface="Times New Roman" pitchFamily="18" charset="0"/>
              </a:rPr>
              <a:t>        </a:t>
            </a:r>
            <a:r>
              <a:rPr lang="en-US" sz="2400" b="1" u="sng">
                <a:latin typeface="Times New Roman" pitchFamily="18" charset="0"/>
              </a:rPr>
              <a:t>Non-sampling Error [NSE]</a:t>
            </a:r>
          </a:p>
        </p:txBody>
      </p:sp>
      <p:sp>
        <p:nvSpPr>
          <p:cNvPr id="69636" name="Line 4"/>
          <p:cNvSpPr>
            <a:spLocks noChangeShapeType="1"/>
          </p:cNvSpPr>
          <p:nvPr/>
        </p:nvSpPr>
        <p:spPr bwMode="auto">
          <a:xfrm>
            <a:off x="4786313" y="2006600"/>
            <a:ext cx="0" cy="4064000"/>
          </a:xfrm>
          <a:prstGeom prst="line">
            <a:avLst/>
          </a:prstGeom>
          <a:noFill/>
          <a:ln w="50800">
            <a:solidFill>
              <a:schemeClr val="tx2"/>
            </a:solidFill>
            <a:round/>
            <a:headEnd/>
            <a:tailEnd/>
          </a:ln>
          <a:effectLst>
            <a:outerShdw dist="99190" dir="8411666" algn="ctr" rotWithShape="0">
              <a:schemeClr val="bg2"/>
            </a:outerShdw>
          </a:effectLst>
        </p:spPr>
        <p:txBody>
          <a:bodyPr wrap="none" anchor="ctr"/>
          <a:lstStyle/>
          <a:p>
            <a:endParaRPr lang="en-US"/>
          </a:p>
        </p:txBody>
      </p:sp>
      <p:sp>
        <p:nvSpPr>
          <p:cNvPr id="69637" name="Rectangle 5"/>
          <p:cNvSpPr>
            <a:spLocks noChangeArrowheads="1"/>
          </p:cNvSpPr>
          <p:nvPr/>
        </p:nvSpPr>
        <p:spPr bwMode="auto">
          <a:xfrm>
            <a:off x="1987550" y="2749550"/>
            <a:ext cx="2792413" cy="520700"/>
          </a:xfrm>
          <a:prstGeom prst="rect">
            <a:avLst/>
          </a:prstGeom>
          <a:solidFill>
            <a:schemeClr val="folHlink"/>
          </a:solidFill>
          <a:ln w="12700">
            <a:solidFill>
              <a:schemeClr val="tx1"/>
            </a:solidFill>
            <a:miter lim="800000"/>
            <a:headEnd/>
            <a:tailEnd/>
          </a:ln>
          <a:effectLst/>
        </p:spPr>
        <p:txBody>
          <a:bodyPr wrap="none" anchor="ctr"/>
          <a:lstStyle/>
          <a:p>
            <a:endParaRPr lang="en-US"/>
          </a:p>
        </p:txBody>
      </p:sp>
      <p:sp>
        <p:nvSpPr>
          <p:cNvPr id="69638" name="Rectangle 6"/>
          <p:cNvSpPr>
            <a:spLocks noChangeArrowheads="1"/>
          </p:cNvSpPr>
          <p:nvPr/>
        </p:nvSpPr>
        <p:spPr bwMode="auto">
          <a:xfrm>
            <a:off x="2813050" y="3282950"/>
            <a:ext cx="1966913" cy="520700"/>
          </a:xfrm>
          <a:prstGeom prst="rect">
            <a:avLst/>
          </a:prstGeom>
          <a:solidFill>
            <a:schemeClr val="folHlink"/>
          </a:solidFill>
          <a:ln w="12700">
            <a:solidFill>
              <a:schemeClr val="tx1"/>
            </a:solidFill>
            <a:miter lim="800000"/>
            <a:headEnd/>
            <a:tailEnd/>
          </a:ln>
          <a:effectLst/>
        </p:spPr>
        <p:txBody>
          <a:bodyPr wrap="none" anchor="ctr"/>
          <a:lstStyle/>
          <a:p>
            <a:endParaRPr lang="en-US"/>
          </a:p>
        </p:txBody>
      </p:sp>
      <p:sp>
        <p:nvSpPr>
          <p:cNvPr id="69639" name="Rectangle 7"/>
          <p:cNvSpPr>
            <a:spLocks noChangeArrowheads="1"/>
          </p:cNvSpPr>
          <p:nvPr/>
        </p:nvSpPr>
        <p:spPr bwMode="auto">
          <a:xfrm>
            <a:off x="3638550" y="3816350"/>
            <a:ext cx="1141413" cy="596900"/>
          </a:xfrm>
          <a:prstGeom prst="rect">
            <a:avLst/>
          </a:prstGeom>
          <a:solidFill>
            <a:schemeClr val="folHlink"/>
          </a:solidFill>
          <a:ln w="12700">
            <a:solidFill>
              <a:schemeClr val="tx1"/>
            </a:solidFill>
            <a:miter lim="800000"/>
            <a:headEnd/>
            <a:tailEnd/>
          </a:ln>
          <a:effectLst/>
        </p:spPr>
        <p:txBody>
          <a:bodyPr wrap="none" anchor="ctr"/>
          <a:lstStyle/>
          <a:p>
            <a:endParaRPr lang="en-US"/>
          </a:p>
        </p:txBody>
      </p:sp>
      <p:sp>
        <p:nvSpPr>
          <p:cNvPr id="69640" name="Rectangle 8"/>
          <p:cNvSpPr>
            <a:spLocks noChangeArrowheads="1"/>
          </p:cNvSpPr>
          <p:nvPr/>
        </p:nvSpPr>
        <p:spPr bwMode="auto">
          <a:xfrm>
            <a:off x="4792663" y="2749550"/>
            <a:ext cx="1884362" cy="52070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9641" name="Rectangle 9"/>
          <p:cNvSpPr>
            <a:spLocks noChangeArrowheads="1"/>
          </p:cNvSpPr>
          <p:nvPr/>
        </p:nvSpPr>
        <p:spPr bwMode="auto">
          <a:xfrm>
            <a:off x="4792663" y="3282950"/>
            <a:ext cx="2379662" cy="52070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9642" name="Rectangle 10"/>
          <p:cNvSpPr>
            <a:spLocks noChangeArrowheads="1"/>
          </p:cNvSpPr>
          <p:nvPr/>
        </p:nvSpPr>
        <p:spPr bwMode="auto">
          <a:xfrm>
            <a:off x="4792663" y="3816350"/>
            <a:ext cx="3287712" cy="59690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9643" name="Rectangle 11"/>
          <p:cNvSpPr>
            <a:spLocks noChangeArrowheads="1"/>
          </p:cNvSpPr>
          <p:nvPr/>
        </p:nvSpPr>
        <p:spPr bwMode="auto">
          <a:xfrm>
            <a:off x="4792663" y="4425950"/>
            <a:ext cx="3865562" cy="59690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9644" name="Rectangle 12"/>
          <p:cNvSpPr>
            <a:spLocks noChangeArrowheads="1"/>
          </p:cNvSpPr>
          <p:nvPr/>
        </p:nvSpPr>
        <p:spPr bwMode="auto">
          <a:xfrm>
            <a:off x="1958975" y="2798763"/>
            <a:ext cx="4730750" cy="454025"/>
          </a:xfrm>
          <a:prstGeom prst="rect">
            <a:avLst/>
          </a:prstGeom>
          <a:noFill/>
          <a:ln w="12700">
            <a:noFill/>
            <a:miter lim="800000"/>
            <a:headEnd/>
            <a:tailEnd/>
          </a:ln>
          <a:effectLst/>
        </p:spPr>
        <p:txBody>
          <a:bodyPr lIns="90488" tIns="44450" rIns="90488" bIns="44450">
            <a:spAutoFit/>
          </a:bodyPr>
          <a:lstStyle/>
          <a:p>
            <a:pPr algn="ctr"/>
            <a:r>
              <a:rPr lang="en-US" b="1">
                <a:solidFill>
                  <a:srgbClr val="FFFF00"/>
                </a:solidFill>
                <a:effectLst>
                  <a:outerShdw blurRad="38100" dist="38100" dir="2700000" algn="tl">
                    <a:srgbClr val="C0C0C0"/>
                  </a:outerShdw>
                </a:effectLst>
              </a:rPr>
              <a:t>Very small sam</a:t>
            </a:r>
            <a:r>
              <a:rPr lang="en-US" b="1">
                <a:solidFill>
                  <a:srgbClr val="3333CC"/>
                </a:solidFill>
                <a:effectLst>
                  <a:outerShdw blurRad="38100" dist="38100" dir="2700000" algn="tl">
                    <a:srgbClr val="C0C0C0"/>
                  </a:outerShdw>
                </a:effectLst>
              </a:rPr>
              <a:t>ple</a:t>
            </a:r>
            <a:r>
              <a:rPr lang="en-US" b="1">
                <a:solidFill>
                  <a:srgbClr val="FFFF00"/>
                </a:solidFill>
                <a:effectLst>
                  <a:outerShdw blurRad="38100" dist="38100" dir="2700000" algn="tl">
                    <a:srgbClr val="C0C0C0"/>
                  </a:outerShdw>
                </a:effectLst>
              </a:rPr>
              <a:t> </a:t>
            </a:r>
            <a:r>
              <a:rPr lang="en-US" b="1">
                <a:solidFill>
                  <a:srgbClr val="3333CC"/>
                </a:solidFill>
                <a:effectLst>
                  <a:outerShdw blurRad="38100" dist="38100" dir="2700000" algn="tl">
                    <a:srgbClr val="C0C0C0"/>
                  </a:outerShdw>
                </a:effectLst>
              </a:rPr>
              <a:t>Size</a:t>
            </a:r>
            <a:endParaRPr lang="en-US">
              <a:solidFill>
                <a:srgbClr val="3333CC"/>
              </a:solidFill>
            </a:endParaRPr>
          </a:p>
        </p:txBody>
      </p:sp>
      <p:sp>
        <p:nvSpPr>
          <p:cNvPr id="69645" name="Rectangle 13"/>
          <p:cNvSpPr>
            <a:spLocks noChangeArrowheads="1"/>
          </p:cNvSpPr>
          <p:nvPr/>
        </p:nvSpPr>
        <p:spPr bwMode="auto">
          <a:xfrm>
            <a:off x="2865438" y="3255963"/>
            <a:ext cx="4319587" cy="454025"/>
          </a:xfrm>
          <a:prstGeom prst="rect">
            <a:avLst/>
          </a:prstGeom>
          <a:noFill/>
          <a:ln w="12700">
            <a:noFill/>
            <a:miter lim="800000"/>
            <a:headEnd/>
            <a:tailEnd/>
          </a:ln>
          <a:effectLst/>
        </p:spPr>
        <p:txBody>
          <a:bodyPr lIns="90488" tIns="44450" rIns="90488" bIns="44450">
            <a:spAutoFit/>
          </a:bodyPr>
          <a:lstStyle/>
          <a:p>
            <a:pPr algn="ctr"/>
            <a:r>
              <a:rPr lang="en-US" b="1">
                <a:solidFill>
                  <a:srgbClr val="FFFF00"/>
                </a:solidFill>
                <a:effectLst>
                  <a:outerShdw blurRad="38100" dist="38100" dir="2700000" algn="tl">
                    <a:srgbClr val="C0C0C0"/>
                  </a:outerShdw>
                </a:effectLst>
              </a:rPr>
              <a:t>Larger s</a:t>
            </a:r>
            <a:r>
              <a:rPr lang="en-US" b="1">
                <a:solidFill>
                  <a:srgbClr val="3333CC"/>
                </a:solidFill>
                <a:effectLst>
                  <a:outerShdw blurRad="38100" dist="38100" dir="2700000" algn="tl">
                    <a:srgbClr val="C0C0C0"/>
                  </a:outerShdw>
                </a:effectLst>
              </a:rPr>
              <a:t>ample size</a:t>
            </a:r>
            <a:endParaRPr lang="en-US"/>
          </a:p>
        </p:txBody>
      </p:sp>
      <p:sp>
        <p:nvSpPr>
          <p:cNvPr id="69646" name="Rectangle 14"/>
          <p:cNvSpPr>
            <a:spLocks noChangeArrowheads="1"/>
          </p:cNvSpPr>
          <p:nvPr/>
        </p:nvSpPr>
        <p:spPr bwMode="auto">
          <a:xfrm>
            <a:off x="3608388" y="3941763"/>
            <a:ext cx="4484687" cy="454025"/>
          </a:xfrm>
          <a:prstGeom prst="rect">
            <a:avLst/>
          </a:prstGeom>
          <a:noFill/>
          <a:ln w="12700">
            <a:noFill/>
            <a:miter lim="800000"/>
            <a:headEnd/>
            <a:tailEnd/>
          </a:ln>
          <a:effectLst/>
        </p:spPr>
        <p:txBody>
          <a:bodyPr lIns="90488" tIns="44450" rIns="90488" bIns="44450">
            <a:spAutoFit/>
          </a:bodyPr>
          <a:lstStyle/>
          <a:p>
            <a:pPr algn="ctr"/>
            <a:r>
              <a:rPr lang="en-US"/>
              <a:t> </a:t>
            </a:r>
            <a:r>
              <a:rPr lang="en-US" b="1">
                <a:solidFill>
                  <a:srgbClr val="FFFF00"/>
                </a:solidFill>
                <a:effectLst>
                  <a:outerShdw blurRad="38100" dist="38100" dir="2700000" algn="tl">
                    <a:srgbClr val="C0C0C0"/>
                  </a:outerShdw>
                </a:effectLst>
              </a:rPr>
              <a:t>S</a:t>
            </a:r>
            <a:r>
              <a:rPr lang="en-US" b="1">
                <a:solidFill>
                  <a:srgbClr val="3333CC"/>
                </a:solidFill>
                <a:effectLst>
                  <a:outerShdw blurRad="38100" dist="38100" dir="2700000" algn="tl">
                    <a:srgbClr val="C0C0C0"/>
                  </a:outerShdw>
                </a:effectLst>
              </a:rPr>
              <a:t>till larger sample</a:t>
            </a:r>
            <a:endParaRPr lang="en-US">
              <a:solidFill>
                <a:srgbClr val="FFFF00"/>
              </a:solidFill>
            </a:endParaRPr>
          </a:p>
        </p:txBody>
      </p:sp>
      <p:sp>
        <p:nvSpPr>
          <p:cNvPr id="69647" name="Rectangle 15"/>
          <p:cNvSpPr>
            <a:spLocks noChangeArrowheads="1"/>
          </p:cNvSpPr>
          <p:nvPr/>
        </p:nvSpPr>
        <p:spPr bwMode="auto">
          <a:xfrm>
            <a:off x="4846638" y="4551363"/>
            <a:ext cx="3822700" cy="454025"/>
          </a:xfrm>
          <a:prstGeom prst="rect">
            <a:avLst/>
          </a:prstGeom>
          <a:noFill/>
          <a:ln w="12700">
            <a:noFill/>
            <a:miter lim="800000"/>
            <a:headEnd/>
            <a:tailEnd/>
          </a:ln>
          <a:effectLst/>
        </p:spPr>
        <p:txBody>
          <a:bodyPr lIns="90488" tIns="44450" rIns="90488" bIns="44450">
            <a:spAutoFit/>
          </a:bodyPr>
          <a:lstStyle/>
          <a:p>
            <a:pPr algn="ctr"/>
            <a:r>
              <a:rPr lang="en-US" b="1">
                <a:solidFill>
                  <a:srgbClr val="3333CC"/>
                </a:solidFill>
                <a:effectLst>
                  <a:outerShdw blurRad="38100" dist="38100" dir="2700000" algn="tl">
                    <a:srgbClr val="C0C0C0"/>
                  </a:outerShdw>
                </a:effectLst>
              </a:rPr>
              <a:t>Complete census</a:t>
            </a:r>
            <a:endParaRPr lang="en-US" b="1">
              <a:solidFill>
                <a:srgbClr val="FFFF00"/>
              </a:solidFill>
              <a:effectLst>
                <a:outerShdw blurRad="38100" dist="38100" dir="2700000" algn="tl">
                  <a:srgbClr val="C0C0C0"/>
                </a:outerShdw>
              </a:effectLst>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742950" y="228600"/>
            <a:ext cx="8416925" cy="685800"/>
          </a:xfrm>
          <a:noFill/>
          <a:ln/>
        </p:spPr>
        <p:txBody>
          <a:bodyPr/>
          <a:lstStyle/>
          <a:p>
            <a:r>
              <a:rPr lang="en-US" sz="2800" b="0" u="sng">
                <a:solidFill>
                  <a:srgbClr val="3333CC"/>
                </a:solidFill>
                <a:latin typeface="Times New Roman" pitchFamily="18" charset="0"/>
              </a:rPr>
              <a:t>Choosing probability vs. non-probability sampling</a:t>
            </a:r>
            <a:endParaRPr lang="en-US" sz="3200" b="0">
              <a:latin typeface="Times New Roman" pitchFamily="18" charset="0"/>
            </a:endParaRPr>
          </a:p>
        </p:txBody>
      </p:sp>
      <p:sp>
        <p:nvSpPr>
          <p:cNvPr id="70659" name="Rectangle 3"/>
          <p:cNvSpPr>
            <a:spLocks noGrp="1" noChangeArrowheads="1"/>
          </p:cNvSpPr>
          <p:nvPr>
            <p:ph type="body" idx="1"/>
          </p:nvPr>
        </p:nvSpPr>
        <p:spPr>
          <a:xfrm>
            <a:off x="762000" y="1295400"/>
            <a:ext cx="8169275" cy="4876800"/>
          </a:xfrm>
          <a:noFill/>
          <a:ln>
            <a:solidFill>
              <a:srgbClr val="99CC00"/>
            </a:solidFill>
          </a:ln>
        </p:spPr>
        <p:txBody>
          <a:bodyPr/>
          <a:lstStyle/>
          <a:p>
            <a:pPr>
              <a:lnSpc>
                <a:spcPct val="50000"/>
              </a:lnSpc>
              <a:buFont typeface="Monotype Sorts" pitchFamily="2" charset="2"/>
              <a:buNone/>
            </a:pPr>
            <a:endParaRPr lang="en-US" sz="1800" b="1" u="sng">
              <a:solidFill>
                <a:srgbClr val="996633"/>
              </a:solidFill>
              <a:latin typeface="Times New Roman" pitchFamily="18" charset="0"/>
            </a:endParaRPr>
          </a:p>
          <a:p>
            <a:pPr>
              <a:lnSpc>
                <a:spcPct val="60000"/>
              </a:lnSpc>
              <a:buFont typeface="Monotype Sorts" pitchFamily="2" charset="2"/>
              <a:buNone/>
            </a:pPr>
            <a:r>
              <a:rPr lang="en-US" sz="1800" b="1">
                <a:solidFill>
                  <a:srgbClr val="996633"/>
                </a:solidFill>
                <a:latin typeface="Times New Roman" pitchFamily="18" charset="0"/>
              </a:rPr>
              <a:t>   Probability </a:t>
            </a:r>
            <a:r>
              <a:rPr lang="en-US" sz="1800" b="1">
                <a:latin typeface="Times New Roman" pitchFamily="18" charset="0"/>
              </a:rPr>
              <a:t>                            </a:t>
            </a:r>
            <a:r>
              <a:rPr lang="en-US" sz="1800" b="1" i="1">
                <a:solidFill>
                  <a:srgbClr val="99CC00"/>
                </a:solidFill>
                <a:latin typeface="Times New Roman" pitchFamily="18" charset="0"/>
              </a:rPr>
              <a:t>Evaluation Criteria</a:t>
            </a:r>
            <a:r>
              <a:rPr lang="en-US" sz="1800" b="1">
                <a:latin typeface="Times New Roman" pitchFamily="18" charset="0"/>
              </a:rPr>
              <a:t>                     Non-probability</a:t>
            </a:r>
            <a:r>
              <a:rPr lang="en-US" sz="1800" b="1" u="sng">
                <a:latin typeface="Times New Roman" pitchFamily="18" charset="0"/>
              </a:rPr>
              <a:t> </a:t>
            </a:r>
          </a:p>
          <a:p>
            <a:pPr>
              <a:lnSpc>
                <a:spcPct val="60000"/>
              </a:lnSpc>
              <a:buFont typeface="Monotype Sorts" pitchFamily="2" charset="2"/>
              <a:buNone/>
            </a:pPr>
            <a:r>
              <a:rPr lang="en-US" sz="1800" b="1">
                <a:solidFill>
                  <a:srgbClr val="996633"/>
                </a:solidFill>
                <a:latin typeface="Times New Roman" pitchFamily="18" charset="0"/>
              </a:rPr>
              <a:t>     sampling</a:t>
            </a:r>
            <a:r>
              <a:rPr lang="en-US" sz="1800" b="1">
                <a:latin typeface="Times New Roman" pitchFamily="18" charset="0"/>
              </a:rPr>
              <a:t>						sampling</a:t>
            </a:r>
          </a:p>
          <a:p>
            <a:pPr>
              <a:buFont typeface="Monotype Sorts" pitchFamily="2" charset="2"/>
              <a:buNone/>
            </a:pPr>
            <a:r>
              <a:rPr lang="en-US" sz="1600" b="1">
                <a:solidFill>
                  <a:srgbClr val="996633"/>
                </a:solidFill>
                <a:latin typeface="Times New Roman" pitchFamily="18" charset="0"/>
              </a:rPr>
              <a:t>    Conclusive</a:t>
            </a:r>
            <a:r>
              <a:rPr lang="en-US" sz="1600" b="1">
                <a:latin typeface="Times New Roman" pitchFamily="18" charset="0"/>
              </a:rPr>
              <a:t>		    </a:t>
            </a:r>
            <a:r>
              <a:rPr lang="en-US" sz="1800" b="1" i="1">
                <a:solidFill>
                  <a:srgbClr val="99CC00"/>
                </a:solidFill>
                <a:latin typeface="Times New Roman" pitchFamily="18" charset="0"/>
              </a:rPr>
              <a:t>Nature of research</a:t>
            </a:r>
            <a:r>
              <a:rPr lang="en-US" sz="1600" b="1">
                <a:latin typeface="Times New Roman" pitchFamily="18" charset="0"/>
              </a:rPr>
              <a:t>       	                Exploratory</a:t>
            </a: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solidFill>
                  <a:srgbClr val="996633"/>
                </a:solidFill>
                <a:latin typeface="Times New Roman" pitchFamily="18" charset="0"/>
              </a:rPr>
              <a:t>Larger  sampling</a:t>
            </a:r>
            <a:r>
              <a:rPr lang="en-US" sz="1600" b="1">
                <a:latin typeface="Times New Roman" pitchFamily="18" charset="0"/>
              </a:rPr>
              <a:t>	                     </a:t>
            </a:r>
            <a:r>
              <a:rPr lang="en-US" sz="1800" b="1" i="1">
                <a:solidFill>
                  <a:srgbClr val="99CC00"/>
                </a:solidFill>
                <a:latin typeface="Times New Roman" pitchFamily="18" charset="0"/>
              </a:rPr>
              <a:t>Relative magnitude</a:t>
            </a:r>
            <a:r>
              <a:rPr lang="en-US" sz="1600" b="1" i="1">
                <a:latin typeface="Times New Roman" pitchFamily="18" charset="0"/>
              </a:rPr>
              <a:t>                       </a:t>
            </a:r>
            <a:r>
              <a:rPr lang="en-US" sz="1600" b="1">
                <a:latin typeface="Times New Roman" pitchFamily="18" charset="0"/>
              </a:rPr>
              <a:t>Larger non-sampling </a:t>
            </a:r>
          </a:p>
          <a:p>
            <a:pPr>
              <a:buFont typeface="Monotype Sorts" pitchFamily="2" charset="2"/>
              <a:buNone/>
            </a:pPr>
            <a:r>
              <a:rPr lang="en-US" sz="1600" b="1">
                <a:solidFill>
                  <a:srgbClr val="996633"/>
                </a:solidFill>
                <a:latin typeface="Times New Roman" pitchFamily="18" charset="0"/>
              </a:rPr>
              <a:t>           errors</a:t>
            </a:r>
            <a:r>
              <a:rPr lang="en-US" sz="1600" b="1">
                <a:latin typeface="Times New Roman" pitchFamily="18" charset="0"/>
              </a:rPr>
              <a:t> 	                           </a:t>
            </a:r>
            <a:r>
              <a:rPr lang="en-US" sz="1800" b="1" i="1">
                <a:solidFill>
                  <a:srgbClr val="99CC00"/>
                </a:solidFill>
                <a:latin typeface="Times New Roman" pitchFamily="18" charset="0"/>
              </a:rPr>
              <a:t>sampling vs.</a:t>
            </a:r>
            <a:r>
              <a:rPr lang="en-US" sz="1600" b="1" i="1">
                <a:latin typeface="Times New Roman" pitchFamily="18" charset="0"/>
              </a:rPr>
              <a:t>               	</a:t>
            </a:r>
            <a:r>
              <a:rPr lang="en-US" sz="1600" b="1">
                <a:latin typeface="Times New Roman" pitchFamily="18" charset="0"/>
              </a:rPr>
              <a:t>                     error 		 	                      </a:t>
            </a:r>
            <a:r>
              <a:rPr lang="en-US" sz="1800" b="1" i="1">
                <a:solidFill>
                  <a:srgbClr val="99CC00"/>
                </a:solidFill>
                <a:latin typeface="Times New Roman" pitchFamily="18" charset="0"/>
              </a:rPr>
              <a:t>non-sampling error</a:t>
            </a:r>
            <a:endParaRPr lang="en-US" sz="1600" b="1" i="1">
              <a:solidFill>
                <a:srgbClr val="99CC00"/>
              </a:solidFill>
              <a:latin typeface="Times New Roman" pitchFamily="18" charset="0"/>
            </a:endParaRP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latin typeface="Times New Roman" pitchFamily="18" charset="0"/>
              </a:rPr>
              <a:t>          </a:t>
            </a:r>
            <a:r>
              <a:rPr lang="en-US" sz="1600" b="1">
                <a:solidFill>
                  <a:srgbClr val="996633"/>
                </a:solidFill>
                <a:latin typeface="Times New Roman" pitchFamily="18" charset="0"/>
              </a:rPr>
              <a:t>High</a:t>
            </a:r>
            <a:r>
              <a:rPr lang="en-US" sz="1600" b="1">
                <a:latin typeface="Times New Roman" pitchFamily="18" charset="0"/>
              </a:rPr>
              <a:t>                                      </a:t>
            </a:r>
            <a:r>
              <a:rPr lang="en-US" sz="1800" b="1" i="1">
                <a:solidFill>
                  <a:srgbClr val="99CC00"/>
                </a:solidFill>
                <a:latin typeface="Times New Roman" pitchFamily="18" charset="0"/>
              </a:rPr>
              <a:t>Population variability</a:t>
            </a:r>
            <a:r>
              <a:rPr lang="en-US" sz="1600" b="1" i="1">
                <a:latin typeface="Times New Roman" pitchFamily="18" charset="0"/>
              </a:rPr>
              <a:t>    	                        </a:t>
            </a:r>
            <a:r>
              <a:rPr lang="en-US" sz="1600" b="1">
                <a:latin typeface="Times New Roman" pitchFamily="18" charset="0"/>
              </a:rPr>
              <a:t>Low</a:t>
            </a:r>
          </a:p>
          <a:p>
            <a:pPr>
              <a:buFont typeface="Monotype Sorts" pitchFamily="2" charset="2"/>
              <a:buNone/>
            </a:pPr>
            <a:r>
              <a:rPr lang="en-US" sz="1600" b="1">
                <a:solidFill>
                  <a:srgbClr val="996633"/>
                </a:solidFill>
                <a:latin typeface="Times New Roman" pitchFamily="18" charset="0"/>
              </a:rPr>
              <a:t>[Heterogeneous]</a:t>
            </a:r>
            <a:r>
              <a:rPr lang="en-US" sz="1600" b="1">
                <a:latin typeface="Times New Roman" pitchFamily="18" charset="0"/>
              </a:rPr>
              <a:t>				                                [Homogeneous]</a:t>
            </a: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solidFill>
                  <a:srgbClr val="996633"/>
                </a:solidFill>
                <a:latin typeface="Times New Roman" pitchFamily="18" charset="0"/>
              </a:rPr>
              <a:t>      Favorable</a:t>
            </a:r>
            <a:r>
              <a:rPr lang="en-US" sz="1600" b="1">
                <a:latin typeface="Times New Roman" pitchFamily="18" charset="0"/>
              </a:rPr>
              <a:t>                             </a:t>
            </a:r>
            <a:r>
              <a:rPr lang="en-US" sz="1800" b="1" i="1">
                <a:solidFill>
                  <a:srgbClr val="99CC00"/>
                </a:solidFill>
                <a:latin typeface="Times New Roman" pitchFamily="18" charset="0"/>
              </a:rPr>
              <a:t>Statistical  Considerations</a:t>
            </a:r>
            <a:r>
              <a:rPr lang="en-US" sz="1600" b="1">
                <a:latin typeface="Times New Roman" pitchFamily="18" charset="0"/>
              </a:rPr>
              <a:t>	                 Unfavorable</a:t>
            </a: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solidFill>
                  <a:srgbClr val="996633"/>
                </a:solidFill>
                <a:latin typeface="Times New Roman" pitchFamily="18" charset="0"/>
              </a:rPr>
              <a:t>          High</a:t>
            </a:r>
            <a:r>
              <a:rPr lang="en-US" sz="1600" b="1">
                <a:latin typeface="Times New Roman" pitchFamily="18" charset="0"/>
              </a:rPr>
              <a:t>                                      </a:t>
            </a:r>
            <a:r>
              <a:rPr lang="en-US" sz="1800" b="1" i="1">
                <a:solidFill>
                  <a:srgbClr val="99CC00"/>
                </a:solidFill>
                <a:latin typeface="Times New Roman" pitchFamily="18" charset="0"/>
              </a:rPr>
              <a:t>Sophistication Needed</a:t>
            </a:r>
            <a:r>
              <a:rPr lang="en-US" sz="1600" b="1">
                <a:latin typeface="Times New Roman" pitchFamily="18" charset="0"/>
              </a:rPr>
              <a:t>	                       Low</a:t>
            </a: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solidFill>
                  <a:srgbClr val="996633"/>
                </a:solidFill>
                <a:latin typeface="Times New Roman" pitchFamily="18" charset="0"/>
              </a:rPr>
              <a:t>Relatively Longer</a:t>
            </a:r>
            <a:r>
              <a:rPr lang="en-US" sz="1600" b="1">
                <a:latin typeface="Times New Roman" pitchFamily="18" charset="0"/>
              </a:rPr>
              <a:t>		               </a:t>
            </a:r>
            <a:r>
              <a:rPr lang="en-US" sz="1800" b="1" i="1">
                <a:solidFill>
                  <a:srgbClr val="99CC00"/>
                </a:solidFill>
                <a:latin typeface="Times New Roman" pitchFamily="18" charset="0"/>
              </a:rPr>
              <a:t>Time</a:t>
            </a:r>
            <a:r>
              <a:rPr lang="en-US" sz="1600" b="1">
                <a:solidFill>
                  <a:srgbClr val="99CC00"/>
                </a:solidFill>
                <a:latin typeface="Times New Roman" pitchFamily="18" charset="0"/>
              </a:rPr>
              <a:t>	</a:t>
            </a:r>
            <a:r>
              <a:rPr lang="en-US" sz="1600" b="1">
                <a:latin typeface="Times New Roman" pitchFamily="18" charset="0"/>
              </a:rPr>
              <a:t>                              Relatively shorter</a:t>
            </a:r>
          </a:p>
          <a:p>
            <a:pPr>
              <a:buFont typeface="Monotype Sorts" pitchFamily="2" charset="2"/>
              <a:buNone/>
            </a:pPr>
            <a:endParaRPr lang="en-US" sz="800" b="1">
              <a:latin typeface="Times New Roman" pitchFamily="18" charset="0"/>
            </a:endParaRPr>
          </a:p>
          <a:p>
            <a:pPr>
              <a:buFont typeface="Monotype Sorts" pitchFamily="2" charset="2"/>
              <a:buNone/>
            </a:pPr>
            <a:r>
              <a:rPr lang="en-US" sz="1600" b="1">
                <a:latin typeface="Times New Roman" pitchFamily="18" charset="0"/>
              </a:rPr>
              <a:t>          </a:t>
            </a:r>
            <a:r>
              <a:rPr lang="en-US" sz="1600" b="1">
                <a:solidFill>
                  <a:srgbClr val="996633"/>
                </a:solidFill>
                <a:latin typeface="Times New Roman" pitchFamily="18" charset="0"/>
              </a:rPr>
              <a:t>High</a:t>
            </a:r>
            <a:r>
              <a:rPr lang="en-US" sz="1600" b="1">
                <a:latin typeface="Times New Roman" pitchFamily="18" charset="0"/>
              </a:rPr>
              <a:t> 	                         </a:t>
            </a:r>
            <a:r>
              <a:rPr lang="en-US" sz="1800" b="1" i="1">
                <a:solidFill>
                  <a:srgbClr val="99CC00"/>
                </a:solidFill>
                <a:latin typeface="Times New Roman" pitchFamily="18" charset="0"/>
              </a:rPr>
              <a:t>Budget Needed</a:t>
            </a:r>
            <a:r>
              <a:rPr lang="en-US" sz="1800" b="1" i="1">
                <a:latin typeface="Times New Roman" pitchFamily="18" charset="0"/>
              </a:rPr>
              <a:t>	</a:t>
            </a:r>
            <a:r>
              <a:rPr lang="en-US" sz="1600" b="1">
                <a:latin typeface="Times New Roman" pitchFamily="18" charset="0"/>
              </a:rPr>
              <a:t>	                       Low</a:t>
            </a:r>
            <a:endParaRPr lang="en-US" sz="2400" b="1">
              <a:latin typeface="Times New Roman" pitchFamily="18" charset="0"/>
            </a:endParaRPr>
          </a:p>
        </p:txBody>
      </p:sp>
      <p:sp>
        <p:nvSpPr>
          <p:cNvPr id="70660" name="Rectangle 4"/>
          <p:cNvSpPr>
            <a:spLocks noChangeArrowheads="1"/>
          </p:cNvSpPr>
          <p:nvPr/>
        </p:nvSpPr>
        <p:spPr bwMode="auto">
          <a:xfrm>
            <a:off x="3352800" y="1828800"/>
            <a:ext cx="2819400" cy="4191000"/>
          </a:xfrm>
          <a:prstGeom prst="rect">
            <a:avLst/>
          </a:prstGeom>
          <a:noFill/>
          <a:ln w="50800">
            <a:solidFill>
              <a:srgbClr val="3333CC"/>
            </a:solidFill>
            <a:miter lim="800000"/>
            <a:headEnd/>
            <a:tailEnd/>
          </a:ln>
          <a:effectLst/>
        </p:spPr>
        <p:txBody>
          <a:bodyPr wrap="none" anchor="ctr"/>
          <a:lstStyle/>
          <a:p>
            <a:endParaRPr lang="en-US"/>
          </a:p>
        </p:txBody>
      </p:sp>
      <p:sp>
        <p:nvSpPr>
          <p:cNvPr id="70666" name="Line 10"/>
          <p:cNvSpPr>
            <a:spLocks noChangeShapeType="1"/>
          </p:cNvSpPr>
          <p:nvPr/>
        </p:nvSpPr>
        <p:spPr bwMode="auto">
          <a:xfrm>
            <a:off x="762000" y="2362200"/>
            <a:ext cx="8153400" cy="0"/>
          </a:xfrm>
          <a:prstGeom prst="line">
            <a:avLst/>
          </a:prstGeom>
          <a:noFill/>
          <a:ln w="12700">
            <a:solidFill>
              <a:srgbClr val="99CC00"/>
            </a:solidFill>
            <a:round/>
            <a:headEnd/>
            <a:tailEnd/>
          </a:ln>
          <a:effectLst/>
        </p:spPr>
        <p:txBody>
          <a:bodyPr wrap="none" anchor="ctr"/>
          <a:lstStyle/>
          <a:p>
            <a:endParaRPr lang="en-US"/>
          </a:p>
        </p:txBody>
      </p:sp>
      <p:sp>
        <p:nvSpPr>
          <p:cNvPr id="70667" name="Line 11"/>
          <p:cNvSpPr>
            <a:spLocks noChangeShapeType="1"/>
          </p:cNvSpPr>
          <p:nvPr/>
        </p:nvSpPr>
        <p:spPr bwMode="auto">
          <a:xfrm>
            <a:off x="762000" y="3505200"/>
            <a:ext cx="8153400" cy="0"/>
          </a:xfrm>
          <a:prstGeom prst="line">
            <a:avLst/>
          </a:prstGeom>
          <a:noFill/>
          <a:ln w="12700">
            <a:solidFill>
              <a:srgbClr val="99CC00"/>
            </a:solidFill>
            <a:round/>
            <a:headEnd/>
            <a:tailEnd/>
          </a:ln>
          <a:effectLst/>
        </p:spPr>
        <p:txBody>
          <a:bodyPr wrap="none" anchor="ctr"/>
          <a:lstStyle/>
          <a:p>
            <a:endParaRPr lang="en-US"/>
          </a:p>
        </p:txBody>
      </p:sp>
      <p:sp>
        <p:nvSpPr>
          <p:cNvPr id="70668" name="Line 12"/>
          <p:cNvSpPr>
            <a:spLocks noChangeShapeType="1"/>
          </p:cNvSpPr>
          <p:nvPr/>
        </p:nvSpPr>
        <p:spPr bwMode="auto">
          <a:xfrm>
            <a:off x="762000" y="4267200"/>
            <a:ext cx="8153400" cy="0"/>
          </a:xfrm>
          <a:prstGeom prst="line">
            <a:avLst/>
          </a:prstGeom>
          <a:noFill/>
          <a:ln w="12700">
            <a:solidFill>
              <a:srgbClr val="99CC00"/>
            </a:solidFill>
            <a:round/>
            <a:headEnd/>
            <a:tailEnd/>
          </a:ln>
          <a:effectLst/>
        </p:spPr>
        <p:txBody>
          <a:bodyPr wrap="none" anchor="ctr"/>
          <a:lstStyle/>
          <a:p>
            <a:endParaRPr lang="en-US"/>
          </a:p>
        </p:txBody>
      </p:sp>
      <p:sp>
        <p:nvSpPr>
          <p:cNvPr id="70669" name="Line 13"/>
          <p:cNvSpPr>
            <a:spLocks noChangeShapeType="1"/>
          </p:cNvSpPr>
          <p:nvPr/>
        </p:nvSpPr>
        <p:spPr bwMode="auto">
          <a:xfrm>
            <a:off x="762000" y="4724400"/>
            <a:ext cx="8153400" cy="0"/>
          </a:xfrm>
          <a:prstGeom prst="line">
            <a:avLst/>
          </a:prstGeom>
          <a:noFill/>
          <a:ln w="12700">
            <a:solidFill>
              <a:srgbClr val="99CC00"/>
            </a:solidFill>
            <a:round/>
            <a:headEnd/>
            <a:tailEnd/>
          </a:ln>
          <a:effectLst/>
        </p:spPr>
        <p:txBody>
          <a:bodyPr wrap="none" anchor="ctr"/>
          <a:lstStyle/>
          <a:p>
            <a:endParaRPr lang="en-US"/>
          </a:p>
        </p:txBody>
      </p:sp>
      <p:sp>
        <p:nvSpPr>
          <p:cNvPr id="70670" name="Line 14"/>
          <p:cNvSpPr>
            <a:spLocks noChangeShapeType="1"/>
          </p:cNvSpPr>
          <p:nvPr/>
        </p:nvSpPr>
        <p:spPr bwMode="auto">
          <a:xfrm>
            <a:off x="762000" y="5181600"/>
            <a:ext cx="8153400" cy="0"/>
          </a:xfrm>
          <a:prstGeom prst="line">
            <a:avLst/>
          </a:prstGeom>
          <a:noFill/>
          <a:ln w="12700">
            <a:solidFill>
              <a:srgbClr val="99CC00"/>
            </a:solidFill>
            <a:round/>
            <a:headEnd/>
            <a:tailEnd/>
          </a:ln>
          <a:effectLst/>
        </p:spPr>
        <p:txBody>
          <a:bodyPr wrap="none" anchor="ctr"/>
          <a:lstStyle/>
          <a:p>
            <a:endParaRPr lang="en-US"/>
          </a:p>
        </p:txBody>
      </p:sp>
      <p:sp>
        <p:nvSpPr>
          <p:cNvPr id="70671" name="Line 15"/>
          <p:cNvSpPr>
            <a:spLocks noChangeShapeType="1"/>
          </p:cNvSpPr>
          <p:nvPr/>
        </p:nvSpPr>
        <p:spPr bwMode="auto">
          <a:xfrm>
            <a:off x="762000" y="5715000"/>
            <a:ext cx="8153400" cy="0"/>
          </a:xfrm>
          <a:prstGeom prst="line">
            <a:avLst/>
          </a:prstGeom>
          <a:noFill/>
          <a:ln w="12700">
            <a:solidFill>
              <a:srgbClr val="99CC00"/>
            </a:solidFill>
            <a:round/>
            <a:headEnd/>
            <a:tailEnd/>
          </a:ln>
          <a:effectLst/>
        </p:spPr>
        <p:txBody>
          <a:bodyPr wrap="none" anchor="ctr"/>
          <a:lstStyle/>
          <a:p>
            <a:endParaRPr lang="en-US"/>
          </a:p>
        </p:txBody>
      </p:sp>
      <p:sp>
        <p:nvSpPr>
          <p:cNvPr id="70672" name="Line 16"/>
          <p:cNvSpPr>
            <a:spLocks noChangeShapeType="1"/>
          </p:cNvSpPr>
          <p:nvPr/>
        </p:nvSpPr>
        <p:spPr bwMode="auto">
          <a:xfrm>
            <a:off x="762000" y="1905000"/>
            <a:ext cx="8153400" cy="0"/>
          </a:xfrm>
          <a:prstGeom prst="line">
            <a:avLst/>
          </a:prstGeom>
          <a:noFill/>
          <a:ln w="12700">
            <a:solidFill>
              <a:srgbClr val="99CC00"/>
            </a:solidFill>
            <a:round/>
            <a:headEnd type="diamond" w="med" len="med"/>
            <a:tailEnd type="diamond" w="med" len="med"/>
          </a:ln>
          <a:effectLst/>
        </p:spPr>
        <p:txBody>
          <a:bodyPr wrap="none" anchor="ctr"/>
          <a:lstStyle/>
          <a:p>
            <a:endParaRPr lang="en-US"/>
          </a:p>
        </p:txBody>
      </p:sp>
      <p:sp>
        <p:nvSpPr>
          <p:cNvPr id="70673" name="Line 17"/>
          <p:cNvSpPr>
            <a:spLocks noChangeShapeType="1"/>
          </p:cNvSpPr>
          <p:nvPr/>
        </p:nvSpPr>
        <p:spPr bwMode="auto">
          <a:xfrm flipH="1">
            <a:off x="2286000" y="1600200"/>
            <a:ext cx="1295400"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70674" name="Line 18"/>
          <p:cNvSpPr>
            <a:spLocks noChangeShapeType="1"/>
          </p:cNvSpPr>
          <p:nvPr/>
        </p:nvSpPr>
        <p:spPr bwMode="auto">
          <a:xfrm>
            <a:off x="5791200" y="1600200"/>
            <a:ext cx="990600" cy="0"/>
          </a:xfrm>
          <a:prstGeom prst="line">
            <a:avLst/>
          </a:prstGeom>
          <a:noFill/>
          <a:ln w="12700">
            <a:solidFill>
              <a:schemeClr val="tx1"/>
            </a:solidFill>
            <a:round/>
            <a:headEnd/>
            <a:tailEnd type="triangle" w="med" len="med"/>
          </a:ln>
          <a:effectLst/>
        </p:spPr>
        <p:txBody>
          <a:bodyPr wrap="none" anchor="ct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533400"/>
            <a:ext cx="8416925" cy="457200"/>
          </a:xfrm>
          <a:noFill/>
          <a:ln/>
        </p:spPr>
        <p:txBody>
          <a:bodyPr/>
          <a:lstStyle/>
          <a:p>
            <a:r>
              <a:rPr lang="en-US" sz="3200" u="sng">
                <a:solidFill>
                  <a:schemeClr val="tx1"/>
                </a:solidFill>
                <a:latin typeface="Times New Roman" pitchFamily="18" charset="0"/>
              </a:rPr>
              <a:t>Basics of sampling II</a:t>
            </a:r>
            <a:endParaRPr lang="en-US">
              <a:latin typeface="Times New Roman" pitchFamily="18" charset="0"/>
            </a:endParaRPr>
          </a:p>
        </p:txBody>
      </p:sp>
      <p:sp>
        <p:nvSpPr>
          <p:cNvPr id="9219" name="Rectangle 3"/>
          <p:cNvSpPr>
            <a:spLocks noGrp="1" noChangeArrowheads="1"/>
          </p:cNvSpPr>
          <p:nvPr>
            <p:ph type="body" sz="half" idx="1"/>
          </p:nvPr>
        </p:nvSpPr>
        <p:spPr>
          <a:xfrm>
            <a:off x="742950" y="1600200"/>
            <a:ext cx="3600450" cy="4495800"/>
          </a:xfrm>
          <a:noFill/>
          <a:ln>
            <a:noFill/>
          </a:ln>
        </p:spPr>
        <p:txBody>
          <a:bodyPr/>
          <a:lstStyle/>
          <a:p>
            <a:pPr>
              <a:buFont typeface="Monotype Sorts" pitchFamily="2" charset="2"/>
              <a:buNone/>
            </a:pPr>
            <a:r>
              <a:rPr lang="en-US" sz="2400" b="1" u="sng">
                <a:solidFill>
                  <a:srgbClr val="990033"/>
                </a:solidFill>
                <a:latin typeface="Times New Roman" pitchFamily="18" charset="0"/>
              </a:rPr>
              <a:t>Limitations of Sampling</a:t>
            </a:r>
            <a:endParaRPr lang="en-US" sz="2000" b="1">
              <a:latin typeface="Times New Roman" pitchFamily="18" charset="0"/>
            </a:endParaRPr>
          </a:p>
          <a:p>
            <a:r>
              <a:rPr lang="en-US" sz="2000" b="1">
                <a:latin typeface="Times New Roman" pitchFamily="18" charset="0"/>
              </a:rPr>
              <a:t>Demands more rigid control in undertaking sample operation.</a:t>
            </a:r>
          </a:p>
          <a:p>
            <a:r>
              <a:rPr lang="en-US" sz="2000" b="1">
                <a:latin typeface="Times New Roman" pitchFamily="18" charset="0"/>
              </a:rPr>
              <a:t>Minority and smallness in number of sub-groups often render study to be suspected.</a:t>
            </a:r>
          </a:p>
          <a:p>
            <a:r>
              <a:rPr lang="en-US" sz="2000" b="1">
                <a:latin typeface="Times New Roman" pitchFamily="18" charset="0"/>
              </a:rPr>
              <a:t>Accuracy level may be affected when data is subjected to weighing.</a:t>
            </a:r>
          </a:p>
          <a:p>
            <a:r>
              <a:rPr lang="en-US" sz="2000" b="1">
                <a:latin typeface="Times New Roman" pitchFamily="18" charset="0"/>
              </a:rPr>
              <a:t>Sample results are good approximations at best.</a:t>
            </a:r>
            <a:endParaRPr lang="en-US" sz="2400" b="1">
              <a:latin typeface="Times New Roman" pitchFamily="18" charset="0"/>
            </a:endParaRPr>
          </a:p>
        </p:txBody>
      </p:sp>
      <p:sp>
        <p:nvSpPr>
          <p:cNvPr id="9220" name="Rectangle 4"/>
          <p:cNvSpPr>
            <a:spLocks noGrp="1" noChangeArrowheads="1"/>
          </p:cNvSpPr>
          <p:nvPr>
            <p:ph type="body" sz="half" idx="2"/>
          </p:nvPr>
        </p:nvSpPr>
        <p:spPr>
          <a:xfrm>
            <a:off x="4419600" y="1600200"/>
            <a:ext cx="4587875" cy="4495800"/>
          </a:xfrm>
          <a:ln w="19050">
            <a:solidFill>
              <a:srgbClr val="99CC00"/>
            </a:solidFill>
          </a:ln>
        </p:spPr>
        <p:txBody>
          <a:bodyPr/>
          <a:lstStyle/>
          <a:p>
            <a:pPr algn="ctr">
              <a:buFont typeface="Monotype Sorts" pitchFamily="2" charset="2"/>
              <a:buNone/>
            </a:pPr>
            <a:r>
              <a:rPr lang="en-US" sz="2400" b="1" u="sng">
                <a:solidFill>
                  <a:srgbClr val="990033"/>
                </a:solidFill>
                <a:latin typeface="Times New Roman" pitchFamily="18" charset="0"/>
              </a:rPr>
              <a:t>Sampling Process</a:t>
            </a:r>
            <a:endParaRPr lang="en-US">
              <a:solidFill>
                <a:srgbClr val="990033"/>
              </a:solidFill>
              <a:latin typeface="Times New Roman" pitchFamily="18" charset="0"/>
            </a:endParaRPr>
          </a:p>
        </p:txBody>
      </p:sp>
      <p:sp>
        <p:nvSpPr>
          <p:cNvPr id="9221" name="AutoShape 5"/>
          <p:cNvSpPr>
            <a:spLocks noChangeArrowheads="1"/>
          </p:cNvSpPr>
          <p:nvPr/>
        </p:nvSpPr>
        <p:spPr bwMode="auto">
          <a:xfrm>
            <a:off x="5181600" y="2362200"/>
            <a:ext cx="1981200" cy="838200"/>
          </a:xfrm>
          <a:prstGeom prst="rightArrowCallout">
            <a:avLst>
              <a:gd name="adj1" fmla="val 25000"/>
              <a:gd name="adj2" fmla="val 25000"/>
              <a:gd name="adj3" fmla="val 39394"/>
              <a:gd name="adj4" fmla="val 66667"/>
            </a:avLst>
          </a:prstGeom>
          <a:solidFill>
            <a:schemeClr val="accent1"/>
          </a:solidFill>
          <a:ln w="12700">
            <a:solidFill>
              <a:schemeClr val="tx1"/>
            </a:solidFill>
            <a:miter lim="800000"/>
            <a:headEnd/>
            <a:tailEnd/>
          </a:ln>
          <a:effectLst/>
        </p:spPr>
        <p:txBody>
          <a:bodyPr wrap="none" anchor="ctr"/>
          <a:lstStyle/>
          <a:p>
            <a:pPr algn="ctr"/>
            <a:r>
              <a:rPr lang="en-US" sz="1600" b="1"/>
              <a:t>Defining the </a:t>
            </a:r>
          </a:p>
          <a:p>
            <a:pPr algn="ctr"/>
            <a:r>
              <a:rPr lang="en-US" sz="1600" b="1"/>
              <a:t>population</a:t>
            </a:r>
            <a:endParaRPr lang="en-US"/>
          </a:p>
        </p:txBody>
      </p:sp>
      <p:sp>
        <p:nvSpPr>
          <p:cNvPr id="9223" name="AutoShape 7"/>
          <p:cNvSpPr>
            <a:spLocks noChangeArrowheads="1"/>
          </p:cNvSpPr>
          <p:nvPr/>
        </p:nvSpPr>
        <p:spPr bwMode="auto">
          <a:xfrm>
            <a:off x="7162800" y="2438400"/>
            <a:ext cx="1371600" cy="1219200"/>
          </a:xfrm>
          <a:prstGeom prst="downArrowCallout">
            <a:avLst>
              <a:gd name="adj1" fmla="val 28125"/>
              <a:gd name="adj2" fmla="val 28125"/>
              <a:gd name="adj3" fmla="val 16667"/>
              <a:gd name="adj4" fmla="val 66667"/>
            </a:avLst>
          </a:prstGeom>
          <a:solidFill>
            <a:schemeClr val="accent1"/>
          </a:solidFill>
          <a:ln w="12700">
            <a:solidFill>
              <a:schemeClr val="tx1"/>
            </a:solidFill>
            <a:miter lim="800000"/>
            <a:headEnd/>
            <a:tailEnd/>
          </a:ln>
          <a:effectLst/>
        </p:spPr>
        <p:txBody>
          <a:bodyPr wrap="none" anchor="ctr"/>
          <a:lstStyle/>
          <a:p>
            <a:pPr algn="ctr"/>
            <a:r>
              <a:rPr lang="en-US" sz="1600" b="1"/>
              <a:t>Developing </a:t>
            </a:r>
          </a:p>
          <a:p>
            <a:pPr algn="ctr"/>
            <a:r>
              <a:rPr lang="en-US" sz="1600" b="1"/>
              <a:t>a sampling </a:t>
            </a:r>
          </a:p>
          <a:p>
            <a:pPr algn="ctr"/>
            <a:r>
              <a:rPr lang="en-US" sz="1600" b="1"/>
              <a:t>Frame</a:t>
            </a:r>
          </a:p>
        </p:txBody>
      </p:sp>
      <p:sp>
        <p:nvSpPr>
          <p:cNvPr id="9225" name="AutoShape 9"/>
          <p:cNvSpPr>
            <a:spLocks noChangeArrowheads="1"/>
          </p:cNvSpPr>
          <p:nvPr/>
        </p:nvSpPr>
        <p:spPr bwMode="auto">
          <a:xfrm>
            <a:off x="6629400" y="3657600"/>
            <a:ext cx="1905000" cy="914400"/>
          </a:xfrm>
          <a:prstGeom prst="leftArrowCallout">
            <a:avLst>
              <a:gd name="adj1" fmla="val 25000"/>
              <a:gd name="adj2" fmla="val 25000"/>
              <a:gd name="adj3" fmla="val 34722"/>
              <a:gd name="adj4" fmla="val 66667"/>
            </a:avLst>
          </a:prstGeom>
          <a:solidFill>
            <a:schemeClr val="accent1"/>
          </a:solidFill>
          <a:ln w="12700">
            <a:solidFill>
              <a:schemeClr val="tx1"/>
            </a:solidFill>
            <a:miter lim="800000"/>
            <a:headEnd/>
            <a:tailEnd/>
          </a:ln>
          <a:effectLst/>
        </p:spPr>
        <p:txBody>
          <a:bodyPr wrap="none" anchor="ctr"/>
          <a:lstStyle/>
          <a:p>
            <a:pPr algn="ctr"/>
            <a:r>
              <a:rPr lang="en-US" sz="1600" b="1"/>
              <a:t>Determining</a:t>
            </a:r>
          </a:p>
          <a:p>
            <a:pPr algn="ctr"/>
            <a:r>
              <a:rPr lang="en-US" sz="1600" b="1"/>
              <a:t>Sample</a:t>
            </a:r>
          </a:p>
          <a:p>
            <a:pPr algn="ctr"/>
            <a:r>
              <a:rPr lang="en-US" sz="1600" b="1"/>
              <a:t>Size</a:t>
            </a:r>
          </a:p>
        </p:txBody>
      </p:sp>
      <p:sp>
        <p:nvSpPr>
          <p:cNvPr id="9227" name="AutoShape 11"/>
          <p:cNvSpPr>
            <a:spLocks noChangeArrowheads="1"/>
          </p:cNvSpPr>
          <p:nvPr/>
        </p:nvSpPr>
        <p:spPr bwMode="auto">
          <a:xfrm>
            <a:off x="5181600" y="3657600"/>
            <a:ext cx="1447800" cy="1371600"/>
          </a:xfrm>
          <a:prstGeom prst="downArrowCallout">
            <a:avLst>
              <a:gd name="adj1" fmla="val 26389"/>
              <a:gd name="adj2" fmla="val 26389"/>
              <a:gd name="adj3" fmla="val 16667"/>
              <a:gd name="adj4" fmla="val 66667"/>
            </a:avLst>
          </a:prstGeom>
          <a:solidFill>
            <a:schemeClr val="accent1"/>
          </a:solidFill>
          <a:ln w="12700">
            <a:solidFill>
              <a:schemeClr val="tx1"/>
            </a:solidFill>
            <a:miter lim="800000"/>
            <a:headEnd/>
            <a:tailEnd/>
          </a:ln>
          <a:effectLst/>
        </p:spPr>
        <p:txBody>
          <a:bodyPr wrap="none" anchor="ctr"/>
          <a:lstStyle/>
          <a:p>
            <a:pPr algn="ctr"/>
            <a:r>
              <a:rPr lang="en-US" sz="1600" b="1"/>
              <a:t>Specifying</a:t>
            </a:r>
          </a:p>
          <a:p>
            <a:pPr algn="ctr"/>
            <a:r>
              <a:rPr lang="en-US" sz="1600" b="1"/>
              <a:t>Sample </a:t>
            </a:r>
          </a:p>
          <a:p>
            <a:pPr algn="ctr"/>
            <a:r>
              <a:rPr lang="en-US" sz="1600" b="1"/>
              <a:t>Method</a:t>
            </a:r>
            <a:endParaRPr lang="en-US" sz="1600"/>
          </a:p>
        </p:txBody>
      </p:sp>
      <p:sp>
        <p:nvSpPr>
          <p:cNvPr id="9229" name="Rectangle 13"/>
          <p:cNvSpPr>
            <a:spLocks noChangeArrowheads="1"/>
          </p:cNvSpPr>
          <p:nvPr/>
        </p:nvSpPr>
        <p:spPr bwMode="auto">
          <a:xfrm>
            <a:off x="5257800" y="5029200"/>
            <a:ext cx="3276600" cy="685800"/>
          </a:xfrm>
          <a:prstGeom prst="rect">
            <a:avLst/>
          </a:prstGeom>
          <a:solidFill>
            <a:schemeClr val="accent1"/>
          </a:solidFill>
          <a:ln w="12700">
            <a:solidFill>
              <a:schemeClr val="tx1"/>
            </a:solidFill>
            <a:miter lim="800000"/>
            <a:headEnd/>
            <a:tailEnd/>
          </a:ln>
          <a:effectLst/>
        </p:spPr>
        <p:txBody>
          <a:bodyPr wrap="none" anchor="ctr"/>
          <a:lstStyle/>
          <a:p>
            <a:pPr algn="ctr"/>
            <a:r>
              <a:rPr lang="en-US" sz="2000" b="1"/>
              <a:t>SELECTING THE SAMPLE</a:t>
            </a:r>
            <a:endParaRPr lang="en-US"/>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type="body" sz="half" idx="1"/>
          </p:nvPr>
        </p:nvSpPr>
        <p:spPr>
          <a:xfrm>
            <a:off x="742950" y="685800"/>
            <a:ext cx="4362450" cy="5486400"/>
          </a:xfrm>
          <a:noFill/>
          <a:ln w="19050">
            <a:solidFill>
              <a:srgbClr val="99CC00"/>
            </a:solidFill>
          </a:ln>
        </p:spPr>
        <p:txBody>
          <a:bodyPr/>
          <a:lstStyle/>
          <a:p>
            <a:pPr algn="ctr">
              <a:lnSpc>
                <a:spcPct val="75000"/>
              </a:lnSpc>
              <a:buFont typeface="Monotype Sorts" pitchFamily="2" charset="2"/>
              <a:buNone/>
            </a:pPr>
            <a:r>
              <a:rPr lang="en-US" sz="2400" b="1">
                <a:latin typeface="Times New Roman" pitchFamily="18" charset="0"/>
              </a:rPr>
              <a:t>Sampling:  Step 1</a:t>
            </a:r>
            <a:endParaRPr lang="en-US" sz="2400" b="1" u="sng">
              <a:solidFill>
                <a:srgbClr val="990033"/>
              </a:solidFill>
              <a:latin typeface="Times New Roman" pitchFamily="18" charset="0"/>
            </a:endParaRPr>
          </a:p>
          <a:p>
            <a:pPr algn="ctr">
              <a:lnSpc>
                <a:spcPct val="75000"/>
              </a:lnSpc>
              <a:buFont typeface="Monotype Sorts" pitchFamily="2" charset="2"/>
              <a:buNone/>
            </a:pPr>
            <a:r>
              <a:rPr lang="en-US" sz="2400" b="1" u="sng">
                <a:solidFill>
                  <a:srgbClr val="990033"/>
                </a:solidFill>
                <a:latin typeface="Times New Roman" pitchFamily="18" charset="0"/>
              </a:rPr>
              <a:t>Defining the Universe</a:t>
            </a:r>
          </a:p>
          <a:p>
            <a:pPr algn="ctr">
              <a:lnSpc>
                <a:spcPct val="75000"/>
              </a:lnSpc>
              <a:buFont typeface="Monotype Sorts" pitchFamily="2" charset="2"/>
              <a:buNone/>
            </a:pPr>
            <a:endParaRPr lang="en-US" sz="800" b="1" u="sng">
              <a:solidFill>
                <a:srgbClr val="990033"/>
              </a:solidFill>
              <a:latin typeface="Times New Roman" pitchFamily="18" charset="0"/>
            </a:endParaRPr>
          </a:p>
          <a:p>
            <a:r>
              <a:rPr lang="en-US" sz="2400" b="1">
                <a:latin typeface="Times New Roman" pitchFamily="18" charset="0"/>
              </a:rPr>
              <a:t>Universe or population is the whole mass under study.</a:t>
            </a:r>
          </a:p>
          <a:p>
            <a:r>
              <a:rPr lang="en-US" sz="2600" b="1" i="1">
                <a:solidFill>
                  <a:srgbClr val="990033"/>
                </a:solidFill>
                <a:latin typeface="Times New Roman" pitchFamily="18" charset="0"/>
              </a:rPr>
              <a:t>How to define a universe:</a:t>
            </a:r>
            <a:endParaRPr lang="en-US" sz="2400" b="1">
              <a:latin typeface="Times New Roman" pitchFamily="18" charset="0"/>
            </a:endParaRPr>
          </a:p>
          <a:p>
            <a:pPr lvl="1"/>
            <a:r>
              <a:rPr lang="en-US" sz="2000" b="1">
                <a:solidFill>
                  <a:srgbClr val="990033"/>
                </a:solidFill>
                <a:latin typeface="Times New Roman" pitchFamily="18" charset="0"/>
              </a:rPr>
              <a:t>What constitutes the units of analysis (HDB apartments)?</a:t>
            </a:r>
          </a:p>
          <a:p>
            <a:pPr lvl="1"/>
            <a:r>
              <a:rPr lang="en-US" sz="2000" b="1">
                <a:solidFill>
                  <a:srgbClr val="990033"/>
                </a:solidFill>
                <a:latin typeface="Times New Roman" pitchFamily="18" charset="0"/>
              </a:rPr>
              <a:t>What are the sampling units (HDB apartments occupied in the last three months)?</a:t>
            </a:r>
          </a:p>
          <a:p>
            <a:pPr lvl="1"/>
            <a:r>
              <a:rPr lang="en-US" sz="2000" b="1">
                <a:solidFill>
                  <a:srgbClr val="990033"/>
                </a:solidFill>
                <a:latin typeface="Times New Roman" pitchFamily="18" charset="0"/>
              </a:rPr>
              <a:t>What is the specific designation of the units to be covered (HDB in town area)?</a:t>
            </a:r>
          </a:p>
          <a:p>
            <a:pPr lvl="1"/>
            <a:r>
              <a:rPr lang="en-US" sz="2000" b="1">
                <a:solidFill>
                  <a:srgbClr val="990033"/>
                </a:solidFill>
                <a:latin typeface="Times New Roman" pitchFamily="18" charset="0"/>
              </a:rPr>
              <a:t>What time period does the data refer to (December 31, 1995)</a:t>
            </a:r>
          </a:p>
        </p:txBody>
      </p:sp>
      <p:sp>
        <p:nvSpPr>
          <p:cNvPr id="10244" name="Rectangle 4"/>
          <p:cNvSpPr>
            <a:spLocks noGrp="1" noChangeArrowheads="1"/>
          </p:cNvSpPr>
          <p:nvPr>
            <p:ph type="body" sz="half" idx="2"/>
          </p:nvPr>
        </p:nvSpPr>
        <p:spPr>
          <a:xfrm>
            <a:off x="5181600" y="685800"/>
            <a:ext cx="4116388" cy="5486400"/>
          </a:xfrm>
          <a:ln w="19050"/>
        </p:spPr>
        <p:txBody>
          <a:bodyPr/>
          <a:lstStyle/>
          <a:p>
            <a:pPr algn="ctr">
              <a:lnSpc>
                <a:spcPct val="75000"/>
              </a:lnSpc>
              <a:buFont typeface="Monotype Sorts" pitchFamily="2" charset="2"/>
              <a:buNone/>
            </a:pPr>
            <a:r>
              <a:rPr lang="en-US" sz="2400" b="1">
                <a:latin typeface="Times New Roman" pitchFamily="18" charset="0"/>
              </a:rPr>
              <a:t>Sampling: Step 2</a:t>
            </a:r>
            <a:endParaRPr lang="en-US" sz="2000" b="1" u="sng">
              <a:latin typeface="Times New Roman" pitchFamily="18" charset="0"/>
            </a:endParaRPr>
          </a:p>
          <a:p>
            <a:pPr algn="ctr">
              <a:lnSpc>
                <a:spcPct val="75000"/>
              </a:lnSpc>
              <a:buFont typeface="Monotype Sorts" pitchFamily="2" charset="2"/>
              <a:buNone/>
            </a:pPr>
            <a:r>
              <a:rPr lang="en-US" sz="2400" b="1" u="sng">
                <a:solidFill>
                  <a:srgbClr val="990033"/>
                </a:solidFill>
                <a:latin typeface="Times New Roman" pitchFamily="18" charset="0"/>
              </a:rPr>
              <a:t>Establishing the Sampling Frame</a:t>
            </a:r>
            <a:endParaRPr lang="en-US" sz="2000" b="1" u="sng">
              <a:solidFill>
                <a:srgbClr val="990033"/>
              </a:solidFill>
              <a:latin typeface="Times New Roman" pitchFamily="18" charset="0"/>
            </a:endParaRPr>
          </a:p>
          <a:p>
            <a:pPr>
              <a:lnSpc>
                <a:spcPct val="75000"/>
              </a:lnSpc>
              <a:buFont typeface="Monotype Sorts" pitchFamily="2" charset="2"/>
              <a:buNone/>
            </a:pPr>
            <a:endParaRPr lang="en-US" sz="800" b="1">
              <a:latin typeface="Times New Roman" pitchFamily="18" charset="0"/>
            </a:endParaRPr>
          </a:p>
          <a:p>
            <a:pPr>
              <a:lnSpc>
                <a:spcPct val="75000"/>
              </a:lnSpc>
              <a:buFont typeface="Monotype Sorts" pitchFamily="2" charset="2"/>
              <a:buNone/>
            </a:pPr>
            <a:endParaRPr lang="en-US" sz="800" b="1">
              <a:latin typeface="Times New Roman" pitchFamily="18" charset="0"/>
            </a:endParaRPr>
          </a:p>
          <a:p>
            <a:r>
              <a:rPr lang="en-US" sz="2200" b="1" i="1">
                <a:solidFill>
                  <a:srgbClr val="990033"/>
                </a:solidFill>
                <a:latin typeface="Times New Roman" pitchFamily="18" charset="0"/>
              </a:rPr>
              <a:t>A sample frame is the list of all elements in the population (such as telephone directories, electoral registers, club membership etc.) from which the samples are drawn.</a:t>
            </a:r>
            <a:r>
              <a:rPr lang="en-US" sz="2000" b="1">
                <a:latin typeface="Times New Roman" pitchFamily="18" charset="0"/>
              </a:rPr>
              <a:t> </a:t>
            </a:r>
          </a:p>
          <a:p>
            <a:r>
              <a:rPr lang="en-US" sz="2000" b="1">
                <a:latin typeface="Times New Roman" pitchFamily="18" charset="0"/>
              </a:rPr>
              <a:t>A sample frame which does not fully represent an intended population will result in </a:t>
            </a:r>
            <a:r>
              <a:rPr lang="en-US" sz="2000" b="1" i="1" u="sng">
                <a:latin typeface="Times New Roman" pitchFamily="18" charset="0"/>
              </a:rPr>
              <a:t>frame error </a:t>
            </a:r>
            <a:r>
              <a:rPr lang="en-US" sz="2000" b="1">
                <a:latin typeface="Times New Roman" pitchFamily="18" charset="0"/>
              </a:rPr>
              <a:t>and affect the degree of reliability of sample result</a:t>
            </a:r>
            <a:r>
              <a:rPr lang="en-US" sz="2400">
                <a:latin typeface="Times New Roman" pitchFamily="18" charset="0"/>
              </a:rPr>
              <a:t>.</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762000" y="533400"/>
            <a:ext cx="8416925" cy="914400"/>
          </a:xfrm>
        </p:spPr>
        <p:txBody>
          <a:bodyPr/>
          <a:lstStyle/>
          <a:p>
            <a:r>
              <a:rPr lang="en-US" sz="3200">
                <a:solidFill>
                  <a:srgbClr val="6600CC"/>
                </a:solidFill>
                <a:latin typeface="Times New Roman" pitchFamily="18" charset="0"/>
              </a:rPr>
              <a:t>Step - 3</a:t>
            </a:r>
            <a:br>
              <a:rPr lang="en-US" sz="3200">
                <a:solidFill>
                  <a:srgbClr val="6600CC"/>
                </a:solidFill>
                <a:latin typeface="Times New Roman" pitchFamily="18" charset="0"/>
              </a:rPr>
            </a:br>
            <a:r>
              <a:rPr lang="en-US" sz="3200">
                <a:solidFill>
                  <a:schemeClr val="tx1"/>
                </a:solidFill>
                <a:latin typeface="Times New Roman" pitchFamily="18" charset="0"/>
              </a:rPr>
              <a:t>Determination of Sample Size</a:t>
            </a:r>
            <a:endParaRPr lang="en-US" sz="3200">
              <a:latin typeface="Times New Roman" pitchFamily="18" charset="0"/>
            </a:endParaRPr>
          </a:p>
        </p:txBody>
      </p:sp>
      <p:sp>
        <p:nvSpPr>
          <p:cNvPr id="37891" name="Rectangle 3"/>
          <p:cNvSpPr>
            <a:spLocks noGrp="1" noChangeArrowheads="1"/>
          </p:cNvSpPr>
          <p:nvPr>
            <p:ph type="body" idx="1"/>
          </p:nvPr>
        </p:nvSpPr>
        <p:spPr>
          <a:xfrm>
            <a:off x="742950" y="1676400"/>
            <a:ext cx="8477250" cy="4419600"/>
          </a:xfrm>
          <a:ln/>
        </p:spPr>
        <p:txBody>
          <a:bodyPr/>
          <a:lstStyle/>
          <a:p>
            <a:r>
              <a:rPr lang="en-US" b="1">
                <a:latin typeface="Times New Roman" pitchFamily="18" charset="0"/>
              </a:rPr>
              <a:t>Sample size may be determined by using:</a:t>
            </a:r>
          </a:p>
          <a:p>
            <a:pPr lvl="1"/>
            <a:r>
              <a:rPr lang="en-US" b="1">
                <a:latin typeface="Times New Roman" pitchFamily="18" charset="0"/>
              </a:rPr>
              <a:t>Subjective methods (</a:t>
            </a:r>
            <a:r>
              <a:rPr lang="en-US" b="1" i="1">
                <a:latin typeface="Times New Roman" pitchFamily="18" charset="0"/>
              </a:rPr>
              <a:t>less sophisticated methods</a:t>
            </a:r>
            <a:r>
              <a:rPr lang="en-US" b="1">
                <a:latin typeface="Times New Roman" pitchFamily="18" charset="0"/>
              </a:rPr>
              <a:t>)</a:t>
            </a:r>
          </a:p>
          <a:p>
            <a:pPr lvl="2"/>
            <a:r>
              <a:rPr lang="en-US" b="1">
                <a:latin typeface="Times New Roman" pitchFamily="18" charset="0"/>
              </a:rPr>
              <a:t>The rule of thumb approach: eg. 5% of population</a:t>
            </a:r>
          </a:p>
          <a:p>
            <a:pPr lvl="2"/>
            <a:r>
              <a:rPr lang="en-US" b="1">
                <a:latin typeface="Times New Roman" pitchFamily="18" charset="0"/>
              </a:rPr>
              <a:t>Conventional approach: eg. Average of sample sizes of similar other studies;</a:t>
            </a:r>
          </a:p>
          <a:p>
            <a:pPr lvl="2"/>
            <a:r>
              <a:rPr lang="en-US" b="1">
                <a:latin typeface="Times New Roman" pitchFamily="18" charset="0"/>
              </a:rPr>
              <a:t>Cost basis approach: The number that can be studied with the available funds;</a:t>
            </a:r>
          </a:p>
          <a:p>
            <a:pPr lvl="1"/>
            <a:r>
              <a:rPr lang="en-US" b="1">
                <a:latin typeface="Times New Roman" pitchFamily="18" charset="0"/>
              </a:rPr>
              <a:t>Statistical formulae (</a:t>
            </a:r>
            <a:r>
              <a:rPr lang="en-US" b="1" i="1">
                <a:latin typeface="Times New Roman" pitchFamily="18" charset="0"/>
              </a:rPr>
              <a:t>more sophisticated methods</a:t>
            </a:r>
            <a:r>
              <a:rPr lang="en-US" b="1">
                <a:latin typeface="Times New Roman" pitchFamily="18" charset="0"/>
              </a:rPr>
              <a:t>)</a:t>
            </a:r>
          </a:p>
          <a:p>
            <a:pPr lvl="2"/>
            <a:r>
              <a:rPr lang="en-US" b="1">
                <a:latin typeface="Times New Roman" pitchFamily="18" charset="0"/>
              </a:rPr>
              <a:t>Confidence interval approach.</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Rectangle 5"/>
          <p:cNvSpPr>
            <a:spLocks noGrp="1" noChangeArrowheads="1"/>
          </p:cNvSpPr>
          <p:nvPr>
            <p:ph type="title"/>
          </p:nvPr>
        </p:nvSpPr>
        <p:spPr>
          <a:xfrm>
            <a:off x="533400" y="762000"/>
            <a:ext cx="8915400" cy="457200"/>
          </a:xfrm>
        </p:spPr>
        <p:txBody>
          <a:bodyPr/>
          <a:lstStyle/>
          <a:p>
            <a:r>
              <a:rPr lang="en-US" sz="2400">
                <a:solidFill>
                  <a:srgbClr val="3333CC"/>
                </a:solidFill>
                <a:effectLst/>
                <a:latin typeface="Times New Roman" pitchFamily="18" charset="0"/>
              </a:rPr>
              <a:t>Conventional approach of Sample size determination using</a:t>
            </a:r>
            <a:endParaRPr lang="en-US" sz="2400">
              <a:solidFill>
                <a:schemeClr val="tx1"/>
              </a:solidFill>
              <a:latin typeface="Times New Roman" pitchFamily="18" charset="0"/>
            </a:endParaRPr>
          </a:p>
        </p:txBody>
      </p:sp>
      <p:graphicFrame>
        <p:nvGraphicFramePr>
          <p:cNvPr id="77830" name="Object 6"/>
          <p:cNvGraphicFramePr>
            <a:graphicFrameLocks noChangeAspect="1"/>
          </p:cNvGraphicFramePr>
          <p:nvPr/>
        </p:nvGraphicFramePr>
        <p:xfrm>
          <a:off x="846138" y="1287463"/>
          <a:ext cx="8555037" cy="4956175"/>
        </p:xfrm>
        <a:graphic>
          <a:graphicData uri="http://schemas.openxmlformats.org/presentationml/2006/ole">
            <p:oleObj spid="_x0000_s77830" name="Document" r:id="rId3" imgW="9439200" imgH="5481720" progId="Word.Document.8">
              <p:embed/>
            </p:oleObj>
          </a:graphicData>
        </a:graphic>
      </p:graphicFrame>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742950" y="457200"/>
            <a:ext cx="8416925" cy="839788"/>
          </a:xfrm>
          <a:noFill/>
          <a:ln/>
        </p:spPr>
        <p:txBody>
          <a:bodyPr/>
          <a:lstStyle/>
          <a:p>
            <a:r>
              <a:rPr lang="en-US" sz="2800">
                <a:solidFill>
                  <a:srgbClr val="3333CC"/>
                </a:solidFill>
                <a:latin typeface="Times New Roman" pitchFamily="18" charset="0"/>
              </a:rPr>
              <a:t>Sample size determination using statistical formulae:</a:t>
            </a:r>
            <a:r>
              <a:rPr lang="en-US" sz="2400">
                <a:solidFill>
                  <a:srgbClr val="3333CC"/>
                </a:solidFill>
                <a:latin typeface="Times New Roman" pitchFamily="18" charset="0"/>
              </a:rPr>
              <a:t> </a:t>
            </a:r>
            <a:br>
              <a:rPr lang="en-US" sz="2400">
                <a:solidFill>
                  <a:srgbClr val="3333CC"/>
                </a:solidFill>
                <a:latin typeface="Times New Roman" pitchFamily="18" charset="0"/>
              </a:rPr>
            </a:br>
            <a:r>
              <a:rPr lang="en-US" sz="2800" i="1" u="sng">
                <a:solidFill>
                  <a:srgbClr val="3333CC"/>
                </a:solidFill>
                <a:effectLst/>
                <a:latin typeface="Times New Roman" pitchFamily="18" charset="0"/>
              </a:rPr>
              <a:t>The confidence interval approach</a:t>
            </a:r>
            <a:endParaRPr lang="en-US" sz="3600" b="0">
              <a:solidFill>
                <a:schemeClr val="tx1"/>
              </a:solidFill>
              <a:latin typeface="Times New Roman" pitchFamily="18" charset="0"/>
            </a:endParaRPr>
          </a:p>
        </p:txBody>
      </p:sp>
      <p:sp>
        <p:nvSpPr>
          <p:cNvPr id="79875" name="Rectangle 3"/>
          <p:cNvSpPr>
            <a:spLocks noGrp="1" noChangeArrowheads="1"/>
          </p:cNvSpPr>
          <p:nvPr>
            <p:ph type="body" idx="1"/>
          </p:nvPr>
        </p:nvSpPr>
        <p:spPr>
          <a:xfrm>
            <a:off x="577850" y="1676400"/>
            <a:ext cx="8829675" cy="4572000"/>
          </a:xfrm>
          <a:noFill/>
          <a:ln>
            <a:noFill/>
          </a:ln>
        </p:spPr>
        <p:txBody>
          <a:bodyPr/>
          <a:lstStyle/>
          <a:p>
            <a:r>
              <a:rPr lang="en-US" sz="2400" b="1">
                <a:solidFill>
                  <a:schemeClr val="tx1"/>
                </a:solidFill>
                <a:latin typeface="Times New Roman" pitchFamily="18" charset="0"/>
              </a:rPr>
              <a:t>To determine sample sizes using statistical formulae, researchers use the confidence interval approach based on the following  factors: </a:t>
            </a:r>
          </a:p>
          <a:p>
            <a:pPr lvl="1"/>
            <a:r>
              <a:rPr lang="en-US" sz="2200" b="1" i="1">
                <a:solidFill>
                  <a:srgbClr val="3333CC"/>
                </a:solidFill>
                <a:latin typeface="Times New Roman" pitchFamily="18" charset="0"/>
              </a:rPr>
              <a:t>Desired level of data precision or accuracy;</a:t>
            </a:r>
          </a:p>
          <a:p>
            <a:pPr lvl="1"/>
            <a:r>
              <a:rPr lang="en-US" sz="2200" b="1" i="1">
                <a:solidFill>
                  <a:srgbClr val="3333CC"/>
                </a:solidFill>
                <a:latin typeface="Times New Roman" pitchFamily="18" charset="0"/>
              </a:rPr>
              <a:t>Amount of variability in the population (homogeneity);</a:t>
            </a:r>
          </a:p>
          <a:p>
            <a:pPr lvl="1"/>
            <a:r>
              <a:rPr lang="en-US" sz="2200" b="1" i="1">
                <a:solidFill>
                  <a:srgbClr val="3333CC"/>
                </a:solidFill>
                <a:latin typeface="Times New Roman" pitchFamily="18" charset="0"/>
              </a:rPr>
              <a:t>Level of confidence required in the estimates of population values.</a:t>
            </a:r>
            <a:endParaRPr lang="en-US" sz="2200" b="1">
              <a:latin typeface="Times New Roman" pitchFamily="18" charset="0"/>
            </a:endParaRPr>
          </a:p>
          <a:p>
            <a:pPr lvl="2">
              <a:buFontTx/>
              <a:buNone/>
            </a:pPr>
            <a:endParaRPr lang="en-US" sz="600" b="1">
              <a:latin typeface="Times New Roman" pitchFamily="18" charset="0"/>
            </a:endParaRPr>
          </a:p>
          <a:p>
            <a:r>
              <a:rPr lang="en-US" sz="2400" b="1">
                <a:solidFill>
                  <a:srgbClr val="009900"/>
                </a:solidFill>
                <a:latin typeface="Times New Roman" pitchFamily="18" charset="0"/>
              </a:rPr>
              <a:t>Availability of resources such as money, manpower and time may prompt the researcher to modify the computed sample size. </a:t>
            </a:r>
            <a:endParaRPr lang="en-US" sz="2800" b="1">
              <a:solidFill>
                <a:srgbClr val="009900"/>
              </a:solidFill>
              <a:latin typeface="Times New Roman" pitchFamily="18" charset="0"/>
            </a:endParaRPr>
          </a:p>
          <a:p>
            <a:r>
              <a:rPr lang="en-US" sz="2400" b="1" i="1">
                <a:latin typeface="Times New Roman" pitchFamily="18" charset="0"/>
              </a:rPr>
              <a:t>Students are encouraged to consult any standard marketing research textbook to have an understanding of these formulae.</a:t>
            </a: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066800" y="533400"/>
            <a:ext cx="8418513" cy="1066800"/>
          </a:xfrm>
          <a:noFill/>
          <a:ln/>
        </p:spPr>
        <p:txBody>
          <a:bodyPr/>
          <a:lstStyle/>
          <a:p>
            <a:r>
              <a:rPr lang="en-US" sz="3200" b="0">
                <a:solidFill>
                  <a:srgbClr val="3333CC"/>
                </a:solidFill>
                <a:latin typeface="Times New Roman" pitchFamily="18" charset="0"/>
              </a:rPr>
              <a:t>Step 4: </a:t>
            </a:r>
            <a:br>
              <a:rPr lang="en-US" sz="3200" b="0">
                <a:solidFill>
                  <a:srgbClr val="3333CC"/>
                </a:solidFill>
                <a:latin typeface="Times New Roman" pitchFamily="18" charset="0"/>
              </a:rPr>
            </a:br>
            <a:r>
              <a:rPr lang="en-US" sz="3200" b="0" u="sng">
                <a:solidFill>
                  <a:srgbClr val="3333CC"/>
                </a:solidFill>
                <a:latin typeface="Times New Roman" pitchFamily="18" charset="0"/>
              </a:rPr>
              <a:t>Specifying the sampling method</a:t>
            </a:r>
            <a:endParaRPr lang="en-US" sz="3200" b="0" u="sng">
              <a:latin typeface="Times New Roman" pitchFamily="18" charset="0"/>
            </a:endParaRPr>
          </a:p>
        </p:txBody>
      </p:sp>
      <p:sp>
        <p:nvSpPr>
          <p:cNvPr id="44035" name="Rectangle 3"/>
          <p:cNvSpPr>
            <a:spLocks noGrp="1" noChangeArrowheads="1"/>
          </p:cNvSpPr>
          <p:nvPr>
            <p:ph type="body" idx="1"/>
          </p:nvPr>
        </p:nvSpPr>
        <p:spPr>
          <a:xfrm>
            <a:off x="1066800" y="1752600"/>
            <a:ext cx="7921625" cy="4343400"/>
          </a:xfrm>
          <a:noFill/>
          <a:ln>
            <a:noFill/>
          </a:ln>
        </p:spPr>
        <p:txBody>
          <a:bodyPr/>
          <a:lstStyle/>
          <a:p>
            <a:r>
              <a:rPr lang="en-US" sz="2400" b="1">
                <a:latin typeface="Times New Roman" pitchFamily="18" charset="0"/>
              </a:rPr>
              <a:t>Probability Sampling</a:t>
            </a:r>
          </a:p>
          <a:p>
            <a:pPr lvl="1">
              <a:lnSpc>
                <a:spcPct val="110000"/>
              </a:lnSpc>
            </a:pPr>
            <a:r>
              <a:rPr lang="en-US" sz="2000" b="1">
                <a:latin typeface="Times New Roman" pitchFamily="18" charset="0"/>
              </a:rPr>
              <a:t>Every element in the target population or universe [sampling frame] has equal probability of being chosen in the sample for the survey being conducted.</a:t>
            </a:r>
          </a:p>
          <a:p>
            <a:pPr lvl="1">
              <a:lnSpc>
                <a:spcPct val="110000"/>
              </a:lnSpc>
            </a:pPr>
            <a:r>
              <a:rPr lang="en-US" sz="2000" b="1">
                <a:latin typeface="Times New Roman" pitchFamily="18" charset="0"/>
              </a:rPr>
              <a:t>Scientific, operationally convenient and simple in theory. </a:t>
            </a:r>
          </a:p>
          <a:p>
            <a:pPr lvl="1">
              <a:lnSpc>
                <a:spcPct val="110000"/>
              </a:lnSpc>
            </a:pPr>
            <a:r>
              <a:rPr lang="en-US" sz="2000" b="1">
                <a:latin typeface="Times New Roman" pitchFamily="18" charset="0"/>
              </a:rPr>
              <a:t>Results may be generalized.</a:t>
            </a:r>
          </a:p>
          <a:p>
            <a:r>
              <a:rPr lang="en-US" sz="2400" b="1">
                <a:latin typeface="Times New Roman" pitchFamily="18" charset="0"/>
              </a:rPr>
              <a:t>Non-Probability Sampling</a:t>
            </a:r>
          </a:p>
          <a:p>
            <a:pPr lvl="1">
              <a:lnSpc>
                <a:spcPct val="110000"/>
              </a:lnSpc>
            </a:pPr>
            <a:r>
              <a:rPr lang="en-US" sz="2000" b="1">
                <a:latin typeface="Times New Roman" pitchFamily="18" charset="0"/>
              </a:rPr>
              <a:t>Every element in the universe [sampling frame] does not have equal probability of being chosen in the sample. </a:t>
            </a:r>
          </a:p>
          <a:p>
            <a:pPr lvl="1">
              <a:lnSpc>
                <a:spcPct val="110000"/>
              </a:lnSpc>
            </a:pPr>
            <a:r>
              <a:rPr lang="en-US" sz="2000" b="1">
                <a:latin typeface="Times New Roman" pitchFamily="18" charset="0"/>
              </a:rPr>
              <a:t>Operationally convenient and simple in theory. </a:t>
            </a:r>
          </a:p>
          <a:p>
            <a:pPr lvl="1">
              <a:lnSpc>
                <a:spcPct val="110000"/>
              </a:lnSpc>
            </a:pPr>
            <a:r>
              <a:rPr lang="en-US" sz="2000" b="1">
                <a:latin typeface="Times New Roman" pitchFamily="18" charset="0"/>
              </a:rPr>
              <a:t>Results may not be generalized.</a:t>
            </a:r>
            <a:endParaRPr lang="en-US" sz="1800" b="1">
              <a:latin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42950" y="685800"/>
            <a:ext cx="8416925" cy="685800"/>
          </a:xfrm>
        </p:spPr>
        <p:txBody>
          <a:bodyPr/>
          <a:lstStyle/>
          <a:p>
            <a:r>
              <a:rPr lang="en-US" sz="4000" u="sng">
                <a:solidFill>
                  <a:srgbClr val="3333CC"/>
                </a:solidFill>
                <a:latin typeface="Times New Roman" pitchFamily="18" charset="0"/>
              </a:rPr>
              <a:t>Probability sampling</a:t>
            </a:r>
            <a:endParaRPr lang="en-US" sz="4000">
              <a:latin typeface="Times New Roman" pitchFamily="18" charset="0"/>
            </a:endParaRPr>
          </a:p>
        </p:txBody>
      </p:sp>
      <p:sp>
        <p:nvSpPr>
          <p:cNvPr id="45059" name="Rectangle 3"/>
          <p:cNvSpPr>
            <a:spLocks noGrp="1" noChangeArrowheads="1"/>
          </p:cNvSpPr>
          <p:nvPr>
            <p:ph type="body" sz="half" idx="1"/>
          </p:nvPr>
        </p:nvSpPr>
        <p:spPr>
          <a:xfrm>
            <a:off x="742950" y="2362200"/>
            <a:ext cx="4286250" cy="3733800"/>
          </a:xfrm>
          <a:ln>
            <a:solidFill>
              <a:schemeClr val="tx1"/>
            </a:solidFill>
          </a:ln>
        </p:spPr>
        <p:txBody>
          <a:bodyPr/>
          <a:lstStyle/>
          <a:p>
            <a:r>
              <a:rPr lang="en-US" sz="2400" b="1" i="1">
                <a:latin typeface="Times New Roman" pitchFamily="18" charset="0"/>
              </a:rPr>
              <a:t>Appropriate for homogeneous population</a:t>
            </a:r>
            <a:endParaRPr lang="en-US" sz="2300" b="1" i="1">
              <a:latin typeface="Times New Roman" pitchFamily="18" charset="0"/>
            </a:endParaRPr>
          </a:p>
          <a:p>
            <a:pPr lvl="1"/>
            <a:r>
              <a:rPr lang="en-US" sz="2000" b="1" i="1">
                <a:latin typeface="Times New Roman" pitchFamily="18" charset="0"/>
              </a:rPr>
              <a:t>Simple random sampling</a:t>
            </a:r>
          </a:p>
          <a:p>
            <a:pPr lvl="2"/>
            <a:r>
              <a:rPr lang="en-US" sz="1800" b="1" i="1">
                <a:latin typeface="Times New Roman" pitchFamily="18" charset="0"/>
              </a:rPr>
              <a:t>Requires the use of  a random number table.</a:t>
            </a:r>
          </a:p>
          <a:p>
            <a:pPr lvl="1"/>
            <a:r>
              <a:rPr lang="en-US" sz="2000" b="1" i="1">
                <a:latin typeface="Times New Roman" pitchFamily="18" charset="0"/>
              </a:rPr>
              <a:t>Systematic sampling</a:t>
            </a:r>
          </a:p>
          <a:p>
            <a:pPr lvl="2"/>
            <a:r>
              <a:rPr lang="en-US" sz="1800" b="1" i="1">
                <a:latin typeface="Times New Roman" pitchFamily="18" charset="0"/>
              </a:rPr>
              <a:t>Requires the sample frame only, </a:t>
            </a:r>
          </a:p>
          <a:p>
            <a:pPr lvl="2"/>
            <a:r>
              <a:rPr lang="en-US" sz="1800" b="1" i="1">
                <a:latin typeface="Times New Roman" pitchFamily="18" charset="0"/>
              </a:rPr>
              <a:t>No random number table is necessary</a:t>
            </a:r>
          </a:p>
          <a:p>
            <a:pPr lvl="1"/>
            <a:endParaRPr lang="en-US" sz="2000" b="1" i="1">
              <a:latin typeface="Times New Roman" pitchFamily="18" charset="0"/>
            </a:endParaRPr>
          </a:p>
        </p:txBody>
      </p:sp>
      <p:sp>
        <p:nvSpPr>
          <p:cNvPr id="45060" name="Rectangle 4"/>
          <p:cNvSpPr>
            <a:spLocks noGrp="1" noChangeArrowheads="1"/>
          </p:cNvSpPr>
          <p:nvPr>
            <p:ph type="body" sz="half" idx="2"/>
          </p:nvPr>
        </p:nvSpPr>
        <p:spPr>
          <a:xfrm>
            <a:off x="5181600" y="2362200"/>
            <a:ext cx="3978275" cy="3733800"/>
          </a:xfrm>
          <a:ln>
            <a:solidFill>
              <a:schemeClr val="tx1"/>
            </a:solidFill>
          </a:ln>
        </p:spPr>
        <p:txBody>
          <a:bodyPr/>
          <a:lstStyle/>
          <a:p>
            <a:r>
              <a:rPr lang="en-US" sz="2400" b="1" i="1">
                <a:latin typeface="Times New Roman" pitchFamily="18" charset="0"/>
              </a:rPr>
              <a:t>Appropriate for heterogeneous population</a:t>
            </a:r>
          </a:p>
          <a:p>
            <a:pPr lvl="1"/>
            <a:r>
              <a:rPr lang="en-US" sz="2000" b="1" i="1">
                <a:latin typeface="Times New Roman" pitchFamily="18" charset="0"/>
              </a:rPr>
              <a:t>Stratified sampling </a:t>
            </a:r>
          </a:p>
          <a:p>
            <a:pPr lvl="2"/>
            <a:r>
              <a:rPr lang="en-US" sz="1800" b="1" i="1">
                <a:latin typeface="Times New Roman" pitchFamily="18" charset="0"/>
              </a:rPr>
              <a:t>Use of random number table may be necessary</a:t>
            </a:r>
          </a:p>
          <a:p>
            <a:pPr lvl="1"/>
            <a:r>
              <a:rPr lang="en-US" sz="2000" b="1" i="1">
                <a:latin typeface="Times New Roman" pitchFamily="18" charset="0"/>
              </a:rPr>
              <a:t>Cluster sampling</a:t>
            </a:r>
          </a:p>
          <a:p>
            <a:pPr lvl="2"/>
            <a:r>
              <a:rPr lang="en-US" sz="1800" b="1" i="1">
                <a:latin typeface="Times New Roman" pitchFamily="18" charset="0"/>
              </a:rPr>
              <a:t>Use of random number table may be necessary</a:t>
            </a:r>
          </a:p>
        </p:txBody>
      </p:sp>
      <p:sp>
        <p:nvSpPr>
          <p:cNvPr id="45061" name="Text Box 5"/>
          <p:cNvSpPr txBox="1">
            <a:spLocks noChangeArrowheads="1"/>
          </p:cNvSpPr>
          <p:nvPr/>
        </p:nvSpPr>
        <p:spPr bwMode="auto">
          <a:xfrm>
            <a:off x="2438400" y="1600200"/>
            <a:ext cx="5672138" cy="519113"/>
          </a:xfrm>
          <a:prstGeom prst="rect">
            <a:avLst/>
          </a:prstGeom>
          <a:noFill/>
          <a:ln w="12700">
            <a:noFill/>
            <a:miter lim="800000"/>
            <a:headEnd type="none" w="sm" len="sm"/>
            <a:tailEnd type="none" w="sm" len="sm"/>
          </a:ln>
          <a:effectLst/>
        </p:spPr>
        <p:txBody>
          <a:bodyPr>
            <a:spAutoFit/>
          </a:bodyPr>
          <a:lstStyle/>
          <a:p>
            <a:r>
              <a:rPr lang="en-US" sz="2800" b="1" i="1" u="sng">
                <a:latin typeface="Times New Roman" pitchFamily="18" charset="0"/>
              </a:rPr>
              <a:t>Four types of probability sampling</a:t>
            </a:r>
            <a:endParaRPr lang="en-US">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bllineb">
  <a:themeElements>
    <a:clrScheme name="">
      <a:dk1>
        <a:srgbClr val="000000"/>
      </a:dk1>
      <a:lt1>
        <a:srgbClr val="FFFFFF"/>
      </a:lt1>
      <a:dk2>
        <a:srgbClr val="000000"/>
      </a:dk2>
      <a:lt2>
        <a:srgbClr val="CECECE"/>
      </a:lt2>
      <a:accent1>
        <a:srgbClr val="EBEBEB"/>
      </a:accent1>
      <a:accent2>
        <a:srgbClr val="232323"/>
      </a:accent2>
      <a:accent3>
        <a:srgbClr val="FFFFFF"/>
      </a:accent3>
      <a:accent4>
        <a:srgbClr val="000000"/>
      </a:accent4>
      <a:accent5>
        <a:srgbClr val="F3F3F3"/>
      </a:accent5>
      <a:accent6>
        <a:srgbClr val="1F1F1F"/>
      </a:accent6>
      <a:hlink>
        <a:srgbClr val="9C9C9C"/>
      </a:hlink>
      <a:folHlink>
        <a:srgbClr val="676767"/>
      </a:folHlink>
    </a:clrScheme>
    <a:fontScheme name="dbllineb">
      <a:majorFont>
        <a:latin typeface="Book Antiqu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bllineb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bllineb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b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blline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c:\powerpnt\template\bwovrhd\dbllineb.ppt</Template>
  <TotalTime>870</TotalTime>
  <Pages>25</Pages>
  <Words>1124</Words>
  <Application>Microsoft Office PowerPoint</Application>
  <PresentationFormat>Custom</PresentationFormat>
  <Paragraphs>174</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dbllineb</vt:lpstr>
      <vt:lpstr>Document</vt:lpstr>
      <vt:lpstr>Sampling in Marketing Research</vt:lpstr>
      <vt:lpstr>Basics of sampling I</vt:lpstr>
      <vt:lpstr>Basics of sampling II</vt:lpstr>
      <vt:lpstr>Slide 4</vt:lpstr>
      <vt:lpstr>Step - 3 Determination of Sample Size</vt:lpstr>
      <vt:lpstr>Conventional approach of Sample size determination using</vt:lpstr>
      <vt:lpstr>Sample size determination using statistical formulae:  The confidence interval approach</vt:lpstr>
      <vt:lpstr>Step 4:  Specifying the sampling method</vt:lpstr>
      <vt:lpstr>Probability sampling</vt:lpstr>
      <vt:lpstr>Non-probability sampling</vt:lpstr>
      <vt:lpstr>Simple Random Sampling</vt:lpstr>
      <vt:lpstr>                                                     </vt:lpstr>
      <vt:lpstr>Slide 13</vt:lpstr>
      <vt:lpstr>Slide 14</vt:lpstr>
      <vt:lpstr>Systematic sampling</vt:lpstr>
      <vt:lpstr>Slide 16</vt:lpstr>
      <vt:lpstr>Stratified sampling I</vt:lpstr>
      <vt:lpstr>Selection of a proportionate Stratified Sample</vt:lpstr>
      <vt:lpstr>Slide 19</vt:lpstr>
      <vt:lpstr>Slide 20</vt:lpstr>
      <vt:lpstr>Cluster sampling</vt:lpstr>
      <vt:lpstr>Slide 22</vt:lpstr>
      <vt:lpstr>Slide 23</vt:lpstr>
      <vt:lpstr>Slide 24</vt:lpstr>
      <vt:lpstr>Non-probability samples</vt:lpstr>
      <vt:lpstr>Slide 26</vt:lpstr>
      <vt:lpstr>Sampling vs non-sampling errors</vt:lpstr>
      <vt:lpstr>Choosing probability vs. non-probability sampling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dc:title>
  <dc:subject>MIS Lecture 3</dc:subject>
  <dc:creator>FBAMAR</dc:creator>
  <cp:lastModifiedBy>SudungNainggolan</cp:lastModifiedBy>
  <cp:revision>18</cp:revision>
  <cp:lastPrinted>1997-09-03T11:09:42Z</cp:lastPrinted>
  <dcterms:created xsi:type="dcterms:W3CDTF">1997-09-03T11:21:52Z</dcterms:created>
  <dcterms:modified xsi:type="dcterms:W3CDTF">2012-01-25T02:19:55Z</dcterms:modified>
</cp:coreProperties>
</file>