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  <p:sldId id="256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EC48-9510-4EAB-8620-ADEADCF03DE1}" type="datetimeFigureOut">
              <a:rPr lang="en-MY" smtClean="0"/>
              <a:t>2/6/2011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984B-2913-40EA-A71E-7E93664AC0FB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EC48-9510-4EAB-8620-ADEADCF03DE1}" type="datetimeFigureOut">
              <a:rPr lang="en-MY" smtClean="0"/>
              <a:t>2/6/2011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984B-2913-40EA-A71E-7E93664AC0FB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EC48-9510-4EAB-8620-ADEADCF03DE1}" type="datetimeFigureOut">
              <a:rPr lang="en-MY" smtClean="0"/>
              <a:t>2/6/2011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984B-2913-40EA-A71E-7E93664AC0FB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EC48-9510-4EAB-8620-ADEADCF03DE1}" type="datetimeFigureOut">
              <a:rPr lang="en-MY" smtClean="0"/>
              <a:t>2/6/2011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984B-2913-40EA-A71E-7E93664AC0FB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EC48-9510-4EAB-8620-ADEADCF03DE1}" type="datetimeFigureOut">
              <a:rPr lang="en-MY" smtClean="0"/>
              <a:t>2/6/2011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984B-2913-40EA-A71E-7E93664AC0FB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EC48-9510-4EAB-8620-ADEADCF03DE1}" type="datetimeFigureOut">
              <a:rPr lang="en-MY" smtClean="0"/>
              <a:t>2/6/2011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984B-2913-40EA-A71E-7E93664AC0FB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EC48-9510-4EAB-8620-ADEADCF03DE1}" type="datetimeFigureOut">
              <a:rPr lang="en-MY" smtClean="0"/>
              <a:t>2/6/2011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984B-2913-40EA-A71E-7E93664AC0FB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EC48-9510-4EAB-8620-ADEADCF03DE1}" type="datetimeFigureOut">
              <a:rPr lang="en-MY" smtClean="0"/>
              <a:t>2/6/2011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984B-2913-40EA-A71E-7E93664AC0FB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EC48-9510-4EAB-8620-ADEADCF03DE1}" type="datetimeFigureOut">
              <a:rPr lang="en-MY" smtClean="0"/>
              <a:t>2/6/2011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984B-2913-40EA-A71E-7E93664AC0FB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EC48-9510-4EAB-8620-ADEADCF03DE1}" type="datetimeFigureOut">
              <a:rPr lang="en-MY" smtClean="0"/>
              <a:t>2/6/2011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984B-2913-40EA-A71E-7E93664AC0FB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EC48-9510-4EAB-8620-ADEADCF03DE1}" type="datetimeFigureOut">
              <a:rPr lang="en-MY" smtClean="0"/>
              <a:t>2/6/2011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984B-2913-40EA-A71E-7E93664AC0FB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5EC48-9510-4EAB-8620-ADEADCF03DE1}" type="datetimeFigureOut">
              <a:rPr lang="en-MY" smtClean="0"/>
              <a:t>2/6/2011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9984B-2913-40EA-A71E-7E93664AC0FB}" type="slidenum">
              <a:rPr lang="en-MY" smtClean="0"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53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6839744" y="3284984"/>
            <a:ext cx="2304256" cy="1080120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Apex </a:t>
            </a:r>
            <a:endParaRPr lang="en-MY" sz="2800" dirty="0" err="1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563888" y="1052736"/>
            <a:ext cx="3533412" cy="165618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Median umbilical ligament</a:t>
            </a:r>
            <a:endParaRPr lang="en-MY" sz="2800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43608" y="4437112"/>
            <a:ext cx="3816424" cy="194421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Q:</a:t>
            </a:r>
            <a:endParaRPr lang="en-US" sz="28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Structure attached to apex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251520" y="548680"/>
            <a:ext cx="2304256" cy="1080120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Base  </a:t>
            </a:r>
            <a:endParaRPr lang="en-MY" sz="2800" dirty="0" err="1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512" y="4653136"/>
            <a:ext cx="4896544" cy="20608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Q:</a:t>
            </a:r>
            <a:endParaRPr lang="en-US" sz="28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Structure related </a:t>
            </a:r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to in </a:t>
            </a:r>
            <a:r>
              <a:rPr lang="en-US" sz="2800" i="1" u="sng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male</a:t>
            </a:r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?</a:t>
            </a:r>
            <a:endParaRPr lang="en-US" sz="28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  <a:p>
            <a:pPr algn="ctr">
              <a:buFontTx/>
              <a:buChar char="-"/>
            </a:pPr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Seminal vesicle</a:t>
            </a:r>
          </a:p>
          <a:p>
            <a:pPr algn="ctr">
              <a:buFontTx/>
              <a:buChar char="-"/>
            </a:pPr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vas deferens</a:t>
            </a:r>
            <a:endParaRPr lang="en-MY" sz="28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48064" y="4653136"/>
            <a:ext cx="3888432" cy="194421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Structure related </a:t>
            </a:r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to </a:t>
            </a:r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in </a:t>
            </a:r>
            <a:r>
              <a:rPr lang="en-US" sz="2800" i="1" u="sng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female</a:t>
            </a:r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?</a:t>
            </a:r>
            <a:endParaRPr lang="en-US" sz="28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  <a:p>
            <a:pPr algn="ctr">
              <a:buFontTx/>
              <a:buChar char="-"/>
            </a:pPr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ant. wall of the cervix</a:t>
            </a:r>
          </a:p>
          <a:p>
            <a:pPr algn="ctr">
              <a:buFontTx/>
              <a:buChar char="-"/>
            </a:pPr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Ant. Wall of the vagina </a:t>
            </a:r>
            <a:endParaRPr lang="en-MY" sz="2800" dirty="0" err="1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53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148064" y="2708920"/>
            <a:ext cx="3816424" cy="936104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Postero</a:t>
            </a:r>
            <a:r>
              <a:rPr lang="en-US" sz="2800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-superior angle</a:t>
            </a:r>
            <a:endParaRPr lang="en-MY" sz="2800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467544" y="620688"/>
            <a:ext cx="2376264" cy="122413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Ureter</a:t>
            </a:r>
            <a:r>
              <a:rPr lang="en-US" sz="28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 </a:t>
            </a:r>
            <a:endParaRPr lang="en-MY" sz="2800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20" y="4653136"/>
            <a:ext cx="3744416" cy="187220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Q:</a:t>
            </a:r>
            <a:endParaRPr lang="en-US" sz="28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Where does the </a:t>
            </a:r>
            <a:r>
              <a:rPr lang="en-US" sz="28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ureter</a:t>
            </a:r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enters the urinary bladder?</a:t>
            </a:r>
            <a:endParaRPr lang="en-MY" sz="28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3491880" y="3068960"/>
            <a:ext cx="1584176" cy="432048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395536" y="5157192"/>
            <a:ext cx="2160240" cy="1224136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Inferior </a:t>
            </a:r>
            <a:r>
              <a:rPr lang="en-US" sz="28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angle (neck)</a:t>
            </a:r>
            <a:endParaRPr lang="en-MY" sz="2800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83560" y="1772816"/>
            <a:ext cx="3960440" cy="266429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Q: structure related to</a:t>
            </a:r>
          </a:p>
          <a:p>
            <a:pPr algn="ctr"/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In </a:t>
            </a:r>
            <a:r>
              <a:rPr lang="en-US" sz="2800" i="1" u="sng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male</a:t>
            </a:r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: base of </a:t>
            </a:r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prostate</a:t>
            </a:r>
            <a:endParaRPr lang="en-US" sz="28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In </a:t>
            </a:r>
            <a:r>
              <a:rPr lang="en-US" sz="2800" i="1" u="sng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female</a:t>
            </a:r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: superior fascia of pelvic floor</a:t>
            </a:r>
            <a:endParaRPr lang="en-MY" sz="28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53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4932040" y="1052736"/>
            <a:ext cx="2304256" cy="936104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Superior surface</a:t>
            </a:r>
            <a:endParaRPr lang="en-MY" sz="2800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5148064" y="2060848"/>
            <a:ext cx="720080" cy="72008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51520" y="3861048"/>
            <a:ext cx="5904656" cy="273630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Q: structure related to</a:t>
            </a:r>
          </a:p>
          <a:p>
            <a:pPr algn="ctr"/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In </a:t>
            </a:r>
            <a:r>
              <a:rPr lang="en-US" sz="2800" i="1" u="sng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male</a:t>
            </a:r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: loops of small intestine &amp; sigmoid colon</a:t>
            </a:r>
          </a:p>
          <a:p>
            <a:pPr algn="ctr"/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In</a:t>
            </a:r>
            <a:r>
              <a:rPr lang="en-US" sz="2800" u="sng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en-US" sz="2800" i="1" u="sng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female</a:t>
            </a:r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: loops of small intestine &amp; anterior surface of the uterus</a:t>
            </a:r>
            <a:endParaRPr lang="en-MY" sz="28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539552" y="404664"/>
            <a:ext cx="3528392" cy="936104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Infero</a:t>
            </a:r>
            <a:r>
              <a:rPr lang="en-US" sz="28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-lateral surface</a:t>
            </a:r>
            <a:endParaRPr lang="en-MY" sz="2800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2" y="1628800"/>
            <a:ext cx="3456384" cy="22322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Q: structure related </a:t>
            </a:r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to: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en-US" sz="28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Obturator</a:t>
            </a:r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en-US" sz="28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internus</a:t>
            </a:r>
            <a:endParaRPr lang="en-US" sz="2800" dirty="0" smtClean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en-US" sz="28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Levator</a:t>
            </a:r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en-US" sz="28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ani</a:t>
            </a:r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muscle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004048" y="404664"/>
            <a:ext cx="3528392" cy="936104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Trigone</a:t>
            </a:r>
            <a:r>
              <a:rPr lang="en-US" sz="28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 of the bladder</a:t>
            </a:r>
            <a:endParaRPr lang="en-MY" sz="2800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16016" y="1556792"/>
            <a:ext cx="4104456" cy="237626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Lies between 3 openings:</a:t>
            </a:r>
          </a:p>
          <a:p>
            <a:pPr algn="ctr">
              <a:buFontTx/>
              <a:buChar char="-"/>
            </a:pPr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Internal urethral orifice</a:t>
            </a:r>
          </a:p>
          <a:p>
            <a:pPr algn="ctr">
              <a:buFontTx/>
              <a:buChar char="-"/>
            </a:pPr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Orifices of both </a:t>
            </a:r>
            <a:r>
              <a:rPr lang="en-US" sz="28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ureters</a:t>
            </a:r>
            <a:endParaRPr lang="en-US" sz="2800" dirty="0" smtClean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It is </a:t>
            </a:r>
            <a:r>
              <a:rPr lang="en-US" sz="28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mesodermal</a:t>
            </a:r>
            <a:r>
              <a:rPr lang="en-US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in origin</a:t>
            </a:r>
            <a:endParaRPr lang="en-US" sz="28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5536" y="4293096"/>
            <a:ext cx="8352928" cy="237626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What is the blood supply of urinary bladder?</a:t>
            </a:r>
          </a:p>
          <a:p>
            <a:pPr algn="ctr">
              <a:buFontTx/>
              <a:buChar char="-"/>
            </a:pPr>
            <a: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Superior </a:t>
            </a:r>
            <a:r>
              <a:rPr lang="en-US" sz="2400" dirty="0" err="1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vesical</a:t>
            </a:r>
            <a: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 artery</a:t>
            </a:r>
          </a:p>
          <a:p>
            <a:pPr algn="ctr">
              <a:buFontTx/>
              <a:buChar char="-"/>
            </a:pPr>
            <a: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 inferior </a:t>
            </a:r>
            <a:r>
              <a:rPr lang="en-US" sz="2400" dirty="0" err="1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vesical</a:t>
            </a:r>
            <a: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 artery (male)</a:t>
            </a:r>
          </a:p>
          <a:p>
            <a:pPr algn="ctr">
              <a:buFontTx/>
              <a:buChar char="-"/>
            </a:pPr>
            <a: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Vaginal artery (female)</a:t>
            </a:r>
          </a:p>
          <a:p>
            <a:pPr algn="ctr"/>
            <a:r>
              <a:rPr lang="en-US" sz="2400" i="1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Venous drainage:</a:t>
            </a:r>
          </a:p>
          <a:p>
            <a:pPr algn="ctr"/>
            <a:r>
              <a:rPr lang="en-US" sz="24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- From </a:t>
            </a:r>
            <a:r>
              <a:rPr lang="en-US" sz="2400" dirty="0" err="1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vesical</a:t>
            </a:r>
            <a:r>
              <a:rPr lang="en-US" sz="2400" dirty="0" smtClean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 venous plexus drain into internal iliac vein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185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shahida</dc:creator>
  <cp:lastModifiedBy>shahida</cp:lastModifiedBy>
  <cp:revision>11</cp:revision>
  <dcterms:created xsi:type="dcterms:W3CDTF">2011-06-02T16:40:59Z</dcterms:created>
  <dcterms:modified xsi:type="dcterms:W3CDTF">2011-06-02T18:35:08Z</dcterms:modified>
</cp:coreProperties>
</file>