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3"/>
  </p:notesMasterIdLst>
  <p:sldIdLst>
    <p:sldId id="258" r:id="rId2"/>
    <p:sldId id="259" r:id="rId3"/>
    <p:sldId id="260" r:id="rId4"/>
    <p:sldId id="270" r:id="rId5"/>
    <p:sldId id="262" r:id="rId6"/>
    <p:sldId id="264" r:id="rId7"/>
    <p:sldId id="265" r:id="rId8"/>
    <p:sldId id="266" r:id="rId9"/>
    <p:sldId id="267" r:id="rId10"/>
    <p:sldId id="271" r:id="rId11"/>
    <p:sldId id="272" r:id="rId1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1194"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4C3EC142-A2C8-4204-9B6F-EC4EE5031D4D}" type="datetimeFigureOut">
              <a:rPr lang="en-US" smtClean="0"/>
              <a:pPr/>
              <a:t>4/14/2015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D61033-B986-4AEB-A3CD-103EB97DF9A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4/14/2015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4/14/2015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4/14/2015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4/14/2015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4/14/2015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4/14/2015</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aoneelectricaltn.com/" TargetMode="External"/><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1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hyperlink" Target="http://aoneelectricaltn.com/"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D:\2014 work detailes\laxmi durga\december articles\(09-12-2014)drugr aone\images\aone.JPG"/>
          <p:cNvPicPr>
            <a:picLocks noChangeAspect="1" noChangeArrowheads="1"/>
          </p:cNvPicPr>
          <p:nvPr/>
        </p:nvPicPr>
        <p:blipFill>
          <a:blip r:embed="rId2"/>
          <a:srcRect/>
          <a:stretch>
            <a:fillRect/>
          </a:stretch>
        </p:blipFill>
        <p:spPr bwMode="auto">
          <a:xfrm>
            <a:off x="228600" y="228600"/>
            <a:ext cx="8610600" cy="1676400"/>
          </a:xfrm>
          <a:prstGeom prst="rect">
            <a:avLst/>
          </a:prstGeom>
          <a:noFill/>
        </p:spPr>
      </p:pic>
      <p:sp>
        <p:nvSpPr>
          <p:cNvPr id="3" name="Rectangle 3"/>
          <p:cNvSpPr>
            <a:spLocks noChangeArrowheads="1"/>
          </p:cNvSpPr>
          <p:nvPr/>
        </p:nvSpPr>
        <p:spPr bwMode="auto">
          <a:xfrm>
            <a:off x="1295400" y="2133600"/>
            <a:ext cx="6934200" cy="397031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b="1"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rPr>
              <a:t>HVAC Contractor, Electrician and Electrical Repairs Spring Hill TN and Columbia TN</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002060"/>
              </a:solidFill>
              <a:effectLst/>
              <a:latin typeface="Calibri" pitchFamily="34" charset="0"/>
              <a:ea typeface="Times New Roman" pitchFamily="18" charset="0"/>
              <a:cs typeface="Times New Roman" pitchFamily="18" charset="0"/>
            </a:endParaRPr>
          </a:p>
          <a:p>
            <a:r>
              <a:rPr lang="en-US" b="1" dirty="0" smtClean="0">
                <a:solidFill>
                  <a:srgbClr val="002060"/>
                </a:solidFill>
              </a:rPr>
              <a:t>A-One Electrical experience covers a wide range of products and repairs including: Residential Electrician, Commercial Electrician, Air conditioners, Furnaces, Boilers, Humidifiers and electronic air cleaners, Evaporate coolers, Water heaters With A-One Electrical, many of our projects are completed the same day they're started. Call us today for your free estimate! 931-698-5961 / 931-840-0203 </a:t>
            </a:r>
          </a:p>
          <a:p>
            <a:r>
              <a:rPr lang="en-US" b="1" dirty="0" smtClean="0">
                <a:solidFill>
                  <a:srgbClr val="002060"/>
                </a:solidFill>
              </a:rPr>
              <a:t> </a:t>
            </a:r>
          </a:p>
          <a:p>
            <a:r>
              <a:rPr lang="en-US" b="1" dirty="0" smtClean="0">
                <a:solidFill>
                  <a:srgbClr val="002060"/>
                </a:solidFill>
              </a:rPr>
              <a:t>Electrician Columbia TN, Electrical Work Columbia TN, Electrician Spring Hill TN, Electrical Repairs Spring Hill TN, Electrical Services Columbia TN, HVAC Spring Hill TN, HVAC Contractor Spring Hill TN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en-US" b="1" i="0" u="none" strike="noStrike" cap="none" normalizeH="0" baseline="0" dirty="0" smtClean="0">
              <a:ln>
                <a:noFill/>
              </a:ln>
              <a:solidFill>
                <a:srgbClr val="002060"/>
              </a:solidFill>
              <a:effectLst/>
              <a:latin typeface="Arial" pitchFamily="34" charset="0"/>
            </a:endParaRPr>
          </a:p>
        </p:txBody>
      </p:sp>
      <p:sp>
        <p:nvSpPr>
          <p:cNvPr id="6" name="Rectangle 5"/>
          <p:cNvSpPr/>
          <p:nvPr/>
        </p:nvSpPr>
        <p:spPr>
          <a:xfrm>
            <a:off x="2819400" y="6172200"/>
            <a:ext cx="3773469" cy="461665"/>
          </a:xfrm>
          <a:prstGeom prst="rect">
            <a:avLst/>
          </a:prstGeom>
        </p:spPr>
        <p:txBody>
          <a:bodyPr wrap="none">
            <a:spAutoFit/>
          </a:bodyPr>
          <a:lstStyle/>
          <a:p>
            <a:r>
              <a:rPr lang="en-US" sz="2400" u="sng" dirty="0" smtClean="0">
                <a:hlinkClick r:id="rId3"/>
              </a:rPr>
              <a:t>http://aoneelectricaltn.com/</a:t>
            </a:r>
            <a:endParaRPr lang="en-US" sz="2400"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295400" y="3810000"/>
            <a:ext cx="6705600" cy="1446550"/>
          </a:xfrm>
          <a:prstGeom prst="rect">
            <a:avLst/>
          </a:prstGeom>
        </p:spPr>
        <p:txBody>
          <a:bodyPr wrap="square">
            <a:spAutoFit/>
          </a:bodyPr>
          <a:lstStyle/>
          <a:p>
            <a:pPr algn="ctr" fontAlgn="base"/>
            <a:r>
              <a:rPr lang="en-US" dirty="0" smtClean="0"/>
              <a:t>   </a:t>
            </a:r>
            <a:r>
              <a:rPr lang="en-US" b="1" dirty="0" smtClean="0"/>
              <a:t>A-One Electrical</a:t>
            </a:r>
            <a:r>
              <a:rPr lang="en-US" dirty="0" smtClean="0"/>
              <a:t>, </a:t>
            </a:r>
            <a:r>
              <a:rPr lang="en-US" b="1" dirty="0" smtClean="0">
                <a:solidFill>
                  <a:srgbClr val="00B0F0"/>
                </a:solidFill>
              </a:rPr>
              <a:t>many of our projects are     completed the same day they're started.</a:t>
            </a:r>
          </a:p>
          <a:p>
            <a:pPr fontAlgn="base"/>
            <a:r>
              <a:rPr lang="en-US" sz="2800" b="1" dirty="0" smtClean="0"/>
              <a:t>    </a:t>
            </a:r>
            <a:r>
              <a:rPr lang="en-US" sz="2800" b="1" dirty="0" smtClean="0">
                <a:solidFill>
                  <a:srgbClr val="FF0000"/>
                </a:solidFill>
              </a:rPr>
              <a:t>Call us today for your free estimate!</a:t>
            </a:r>
          </a:p>
          <a:p>
            <a:pPr fontAlgn="base"/>
            <a:r>
              <a:rPr lang="en-US" sz="2400" b="1" dirty="0" smtClean="0">
                <a:solidFill>
                  <a:srgbClr val="00B050"/>
                </a:solidFill>
              </a:rPr>
              <a:t>                    931-698-5961 / 931-840-0203</a:t>
            </a:r>
            <a:endParaRPr lang="en-US" sz="2400" b="1" dirty="0">
              <a:solidFill>
                <a:srgbClr val="00B050"/>
              </a:solidFill>
            </a:endParaRPr>
          </a:p>
        </p:txBody>
      </p:sp>
      <p:sp>
        <p:nvSpPr>
          <p:cNvPr id="3" name="Rectangle 2"/>
          <p:cNvSpPr/>
          <p:nvPr/>
        </p:nvSpPr>
        <p:spPr>
          <a:xfrm>
            <a:off x="2743200" y="5791200"/>
            <a:ext cx="4376583" cy="523220"/>
          </a:xfrm>
          <a:prstGeom prst="rect">
            <a:avLst/>
          </a:prstGeom>
        </p:spPr>
        <p:txBody>
          <a:bodyPr wrap="none">
            <a:spAutoFit/>
          </a:bodyPr>
          <a:lstStyle/>
          <a:p>
            <a:r>
              <a:rPr lang="en-US" sz="2800" u="sng" dirty="0" smtClean="0">
                <a:hlinkClick r:id="rId2"/>
              </a:rPr>
              <a:t>http://aoneelectricaltn.com/</a:t>
            </a:r>
            <a:endParaRPr lang="en-US" sz="2800" dirty="0"/>
          </a:p>
        </p:txBody>
      </p:sp>
      <p:pic>
        <p:nvPicPr>
          <p:cNvPr id="30722" name="Picture 2" descr="D:\2014 work detailes\laxmi durga\december articles\(09-12-2014)drugr aone\images\aone22.JPG"/>
          <p:cNvPicPr>
            <a:picLocks noChangeAspect="1" noChangeArrowheads="1"/>
          </p:cNvPicPr>
          <p:nvPr/>
        </p:nvPicPr>
        <p:blipFill>
          <a:blip r:embed="rId3"/>
          <a:srcRect/>
          <a:stretch>
            <a:fillRect/>
          </a:stretch>
        </p:blipFill>
        <p:spPr bwMode="auto">
          <a:xfrm>
            <a:off x="0" y="304800"/>
            <a:ext cx="4029075" cy="2752725"/>
          </a:xfrm>
          <a:prstGeom prst="rect">
            <a:avLst/>
          </a:prstGeom>
          <a:noFill/>
        </p:spPr>
      </p:pic>
      <p:pic>
        <p:nvPicPr>
          <p:cNvPr id="30723" name="Picture 3" descr="D:\2014 work detailes\laxmi durga\december articles\(09-12-2014)drugr aone\images\aone1.JPG"/>
          <p:cNvPicPr>
            <a:picLocks noChangeAspect="1" noChangeArrowheads="1"/>
          </p:cNvPicPr>
          <p:nvPr/>
        </p:nvPicPr>
        <p:blipFill>
          <a:blip r:embed="rId4"/>
          <a:srcRect/>
          <a:stretch>
            <a:fillRect/>
          </a:stretch>
        </p:blipFill>
        <p:spPr bwMode="auto">
          <a:xfrm>
            <a:off x="4038600" y="304800"/>
            <a:ext cx="4876800" cy="2743200"/>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0" y="1600200"/>
            <a:ext cx="2608856" cy="646331"/>
          </a:xfrm>
          <a:prstGeom prst="rect">
            <a:avLst/>
          </a:prstGeom>
        </p:spPr>
        <p:txBody>
          <a:bodyPr wrap="none">
            <a:spAutoFit/>
          </a:bodyPr>
          <a:lstStyle/>
          <a:p>
            <a:pPr fontAlgn="base"/>
            <a:r>
              <a:rPr lang="en-US" sz="3600" b="1" dirty="0" smtClean="0"/>
              <a:t>CONTACT US</a:t>
            </a:r>
            <a:endParaRPr lang="en-US" sz="3600" b="1" dirty="0"/>
          </a:p>
        </p:txBody>
      </p:sp>
      <p:sp>
        <p:nvSpPr>
          <p:cNvPr id="3" name="Rectangle 2"/>
          <p:cNvSpPr/>
          <p:nvPr/>
        </p:nvSpPr>
        <p:spPr>
          <a:xfrm>
            <a:off x="2667000" y="2362200"/>
            <a:ext cx="4572000" cy="1631216"/>
          </a:xfrm>
          <a:prstGeom prst="rect">
            <a:avLst/>
          </a:prstGeom>
        </p:spPr>
        <p:txBody>
          <a:bodyPr>
            <a:spAutoFit/>
          </a:bodyPr>
          <a:lstStyle/>
          <a:p>
            <a:pPr fontAlgn="base"/>
            <a:r>
              <a:rPr lang="en-US" sz="2000" b="1" u="sng" dirty="0" smtClean="0">
                <a:solidFill>
                  <a:srgbClr val="C00000"/>
                </a:solidFill>
                <a:hlinkClick r:id="rId2"/>
              </a:rPr>
              <a:t>http://aoneelectricaltn.com/</a:t>
            </a:r>
            <a:endParaRPr lang="en-US" sz="2000" b="1" dirty="0" smtClean="0">
              <a:solidFill>
                <a:srgbClr val="C00000"/>
              </a:solidFill>
            </a:endParaRPr>
          </a:p>
          <a:p>
            <a:pPr fontAlgn="base"/>
            <a:r>
              <a:rPr lang="en-US" sz="2000" b="1" dirty="0" smtClean="0">
                <a:solidFill>
                  <a:srgbClr val="C00000"/>
                </a:solidFill>
              </a:rPr>
              <a:t>Address: Columbia TN, 38401</a:t>
            </a:r>
          </a:p>
          <a:p>
            <a:pPr fontAlgn="base"/>
            <a:r>
              <a:rPr lang="en-US" sz="2000" b="1" dirty="0" smtClean="0">
                <a:solidFill>
                  <a:srgbClr val="C00000"/>
                </a:solidFill>
              </a:rPr>
              <a:t>Phone: 931-698-5961 / 931-840-0203</a:t>
            </a:r>
          </a:p>
          <a:p>
            <a:pPr fontAlgn="base"/>
            <a:r>
              <a:rPr lang="en-US" sz="2000" b="1" dirty="0" smtClean="0">
                <a:solidFill>
                  <a:srgbClr val="C00000"/>
                </a:solidFill>
              </a:rPr>
              <a:t>Email: dannya-1electrical@gmail.com</a:t>
            </a:r>
          </a:p>
          <a:p>
            <a:pPr fontAlgn="base"/>
            <a:r>
              <a:rPr lang="en-US" sz="2000" b="1" dirty="0" smtClean="0">
                <a:solidFill>
                  <a:srgbClr val="C00000"/>
                </a:solidFill>
              </a:rPr>
              <a:t>Hours: Monday – Saturday 8AM – 5PM</a:t>
            </a:r>
            <a:endParaRPr lang="en-US" sz="2000" b="1" dirty="0">
              <a:solidFill>
                <a:srgbClr val="C00000"/>
              </a:solidFill>
            </a:endParaRPr>
          </a:p>
        </p:txBody>
      </p:sp>
      <p:pic>
        <p:nvPicPr>
          <p:cNvPr id="29698" name="Picture 2"/>
          <p:cNvPicPr>
            <a:picLocks noChangeAspect="1" noChangeArrowheads="1"/>
          </p:cNvPicPr>
          <p:nvPr/>
        </p:nvPicPr>
        <p:blipFill>
          <a:blip r:embed="rId3"/>
          <a:srcRect/>
          <a:stretch>
            <a:fillRect/>
          </a:stretch>
        </p:blipFill>
        <p:spPr bwMode="auto">
          <a:xfrm>
            <a:off x="457200" y="4267200"/>
            <a:ext cx="8549082" cy="2362200"/>
          </a:xfrm>
          <a:prstGeom prst="rect">
            <a:avLst/>
          </a:prstGeom>
          <a:noFill/>
          <a:ln w="9525">
            <a:noFill/>
            <a:miter lim="800000"/>
            <a:headEnd/>
            <a:tailEnd/>
          </a:ln>
          <a:effectLst/>
        </p:spPr>
      </p:pic>
      <p:pic>
        <p:nvPicPr>
          <p:cNvPr id="29699" name="Picture 3" descr="D:\2014 work detailes\laxmi durga\december articles\(09-12-2014)drugr aone\images\aone1.JPG"/>
          <p:cNvPicPr>
            <a:picLocks noChangeAspect="1" noChangeArrowheads="1"/>
          </p:cNvPicPr>
          <p:nvPr/>
        </p:nvPicPr>
        <p:blipFill>
          <a:blip r:embed="rId4"/>
          <a:srcRect/>
          <a:stretch>
            <a:fillRect/>
          </a:stretch>
        </p:blipFill>
        <p:spPr bwMode="auto">
          <a:xfrm>
            <a:off x="457200" y="152400"/>
            <a:ext cx="8229600" cy="144780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124200" y="6324600"/>
            <a:ext cx="2883546" cy="369332"/>
          </a:xfrm>
          <a:prstGeom prst="rect">
            <a:avLst/>
          </a:prstGeom>
        </p:spPr>
        <p:txBody>
          <a:bodyPr wrap="none">
            <a:spAutoFit/>
          </a:bodyPr>
          <a:lstStyle/>
          <a:p>
            <a:r>
              <a:rPr lang="en-US" u="sng" dirty="0" smtClean="0">
                <a:hlinkClick r:id="rId2"/>
              </a:rPr>
              <a:t>http://aoneelectricaltn.com/</a:t>
            </a:r>
            <a:endParaRPr lang="en-US" dirty="0"/>
          </a:p>
        </p:txBody>
      </p:sp>
      <p:sp>
        <p:nvSpPr>
          <p:cNvPr id="3" name="Rectangle 2"/>
          <p:cNvSpPr/>
          <p:nvPr/>
        </p:nvSpPr>
        <p:spPr>
          <a:xfrm>
            <a:off x="228600" y="1524000"/>
            <a:ext cx="3299301" cy="400110"/>
          </a:xfrm>
          <a:prstGeom prst="rect">
            <a:avLst/>
          </a:prstGeom>
        </p:spPr>
        <p:txBody>
          <a:bodyPr wrap="none">
            <a:spAutoFit/>
          </a:bodyPr>
          <a:lstStyle/>
          <a:p>
            <a:pPr fontAlgn="base"/>
            <a:r>
              <a:rPr lang="en-US" sz="2000" b="1" dirty="0" smtClean="0"/>
              <a:t>Welcome to A-One Electrical!</a:t>
            </a:r>
            <a:endParaRPr lang="en-US" sz="2000" b="1" dirty="0"/>
          </a:p>
        </p:txBody>
      </p:sp>
      <p:sp>
        <p:nvSpPr>
          <p:cNvPr id="4" name="Rectangle 3"/>
          <p:cNvSpPr/>
          <p:nvPr/>
        </p:nvSpPr>
        <p:spPr>
          <a:xfrm>
            <a:off x="533400" y="1981200"/>
            <a:ext cx="8382000" cy="4343400"/>
          </a:xfrm>
          <a:prstGeom prst="rect">
            <a:avLst/>
          </a:prstGeom>
        </p:spPr>
        <p:txBody>
          <a:bodyPr wrap="square">
            <a:spAutoFit/>
          </a:bodyPr>
          <a:lstStyle/>
          <a:p>
            <a:pPr fontAlgn="base"/>
            <a:r>
              <a:rPr lang="en-US" sz="1600" b="1" dirty="0" smtClean="0"/>
              <a:t>Your electrical, heating and cooling experts. </a:t>
            </a:r>
            <a:r>
              <a:rPr lang="en-US" sz="1600" b="1" dirty="0" smtClean="0">
                <a:solidFill>
                  <a:srgbClr val="00B050"/>
                </a:solidFill>
              </a:rPr>
              <a:t>A-One Electrical</a:t>
            </a:r>
            <a:r>
              <a:rPr lang="en-US" sz="1600" b="1" dirty="0" smtClean="0"/>
              <a:t> provides quality customer service to meet all of your electrical, heating and cooling needs. You can be sure that you're working with a true professional when you call our company for service. Our prices are fair and our work is guaranteed.</a:t>
            </a:r>
          </a:p>
          <a:p>
            <a:pPr fontAlgn="base"/>
            <a:r>
              <a:rPr lang="en-US" sz="1600" b="1" dirty="0" smtClean="0"/>
              <a:t>We offer good honest service and recommend the best options for our clients! You decide what how you would like to spend your hard earned money! Call us so we can serve you with fair up front pricing.</a:t>
            </a:r>
          </a:p>
          <a:p>
            <a:pPr fontAlgn="base"/>
            <a:r>
              <a:rPr lang="en-US" sz="1600" b="1" dirty="0" smtClean="0">
                <a:solidFill>
                  <a:srgbClr val="00B050"/>
                </a:solidFill>
              </a:rPr>
              <a:t>Our experience covers a wide range of products and repairs including</a:t>
            </a:r>
            <a:r>
              <a:rPr lang="en-US" sz="1600" b="1" dirty="0" smtClean="0"/>
              <a:t>:</a:t>
            </a:r>
          </a:p>
          <a:p>
            <a:pPr fontAlgn="base"/>
            <a:r>
              <a:rPr lang="en-US" sz="1600" b="1" dirty="0" smtClean="0"/>
              <a:t>Residential Electrician</a:t>
            </a:r>
            <a:br>
              <a:rPr lang="en-US" sz="1600" b="1" dirty="0" smtClean="0"/>
            </a:br>
            <a:r>
              <a:rPr lang="en-US" sz="1600" b="1" dirty="0" smtClean="0"/>
              <a:t>Commercial Electrician</a:t>
            </a:r>
            <a:br>
              <a:rPr lang="en-US" sz="1600" b="1" dirty="0" smtClean="0"/>
            </a:br>
            <a:r>
              <a:rPr lang="en-US" sz="1600" b="1" dirty="0" smtClean="0"/>
              <a:t>Air conditioners</a:t>
            </a:r>
            <a:br>
              <a:rPr lang="en-US" sz="1600" b="1" dirty="0" smtClean="0"/>
            </a:br>
            <a:r>
              <a:rPr lang="en-US" sz="1600" b="1" dirty="0" smtClean="0"/>
              <a:t>Furnaces</a:t>
            </a:r>
            <a:br>
              <a:rPr lang="en-US" sz="1600" b="1" dirty="0" smtClean="0"/>
            </a:br>
            <a:r>
              <a:rPr lang="en-US" sz="1600" b="1" dirty="0" smtClean="0"/>
              <a:t>Boilers</a:t>
            </a:r>
            <a:br>
              <a:rPr lang="en-US" sz="1600" b="1" dirty="0" smtClean="0"/>
            </a:br>
            <a:r>
              <a:rPr lang="en-US" sz="1600" b="1" dirty="0" smtClean="0"/>
              <a:t>Humidifiers and electronic air cleaners</a:t>
            </a:r>
            <a:br>
              <a:rPr lang="en-US" sz="1600" b="1" dirty="0" smtClean="0"/>
            </a:br>
            <a:r>
              <a:rPr lang="en-US" sz="1600" b="1" dirty="0" smtClean="0"/>
              <a:t>Evaporate coolers</a:t>
            </a:r>
            <a:br>
              <a:rPr lang="en-US" sz="1600" b="1" dirty="0" smtClean="0"/>
            </a:br>
            <a:r>
              <a:rPr lang="en-US" sz="1600" b="1" dirty="0" smtClean="0"/>
              <a:t>Water heaters</a:t>
            </a:r>
          </a:p>
          <a:p>
            <a:pPr fontAlgn="base"/>
            <a:r>
              <a:rPr lang="en-US" sz="1600" b="1" dirty="0" smtClean="0"/>
              <a:t>With A-One Electrical, many of our projects are completed the same day they're started.</a:t>
            </a:r>
            <a:endParaRPr lang="en-US" sz="1600" b="1" dirty="0"/>
          </a:p>
        </p:txBody>
      </p:sp>
      <p:pic>
        <p:nvPicPr>
          <p:cNvPr id="5" name="Picture 2" descr="D:\2014 work detailes\laxmi durga\december articles\(09-12-2014)drugr aone\images\aone.JPG"/>
          <p:cNvPicPr>
            <a:picLocks noChangeAspect="1" noChangeArrowheads="1"/>
          </p:cNvPicPr>
          <p:nvPr/>
        </p:nvPicPr>
        <p:blipFill>
          <a:blip r:embed="rId3"/>
          <a:srcRect/>
          <a:stretch>
            <a:fillRect/>
          </a:stretch>
        </p:blipFill>
        <p:spPr bwMode="auto">
          <a:xfrm>
            <a:off x="838200" y="304800"/>
            <a:ext cx="8001000" cy="10668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1800" y="6324600"/>
            <a:ext cx="2883546" cy="369332"/>
          </a:xfrm>
          <a:prstGeom prst="rect">
            <a:avLst/>
          </a:prstGeom>
        </p:spPr>
        <p:txBody>
          <a:bodyPr wrap="none">
            <a:spAutoFit/>
          </a:bodyPr>
          <a:lstStyle/>
          <a:p>
            <a:r>
              <a:rPr lang="en-US" u="sng" dirty="0" smtClean="0">
                <a:hlinkClick r:id="rId2"/>
              </a:rPr>
              <a:t>http://aoneelectricaltn.com/</a:t>
            </a:r>
            <a:endParaRPr lang="en-US" dirty="0"/>
          </a:p>
        </p:txBody>
      </p:sp>
      <p:sp>
        <p:nvSpPr>
          <p:cNvPr id="3" name="Rectangle 2"/>
          <p:cNvSpPr/>
          <p:nvPr/>
        </p:nvSpPr>
        <p:spPr>
          <a:xfrm>
            <a:off x="304800" y="990600"/>
            <a:ext cx="1828800" cy="369332"/>
          </a:xfrm>
          <a:prstGeom prst="rect">
            <a:avLst/>
          </a:prstGeom>
        </p:spPr>
        <p:txBody>
          <a:bodyPr wrap="square">
            <a:spAutoFit/>
          </a:bodyPr>
          <a:lstStyle/>
          <a:p>
            <a:pPr fontAlgn="base"/>
            <a:r>
              <a:rPr lang="en-US" b="1" dirty="0" smtClean="0"/>
              <a:t>ELECTRICAL</a:t>
            </a:r>
            <a:endParaRPr lang="en-US" b="1" dirty="0"/>
          </a:p>
        </p:txBody>
      </p:sp>
      <p:sp>
        <p:nvSpPr>
          <p:cNvPr id="4" name="Rectangle 3"/>
          <p:cNvSpPr/>
          <p:nvPr/>
        </p:nvSpPr>
        <p:spPr>
          <a:xfrm>
            <a:off x="1905000" y="1066800"/>
            <a:ext cx="4114800" cy="5078313"/>
          </a:xfrm>
          <a:prstGeom prst="rect">
            <a:avLst/>
          </a:prstGeom>
        </p:spPr>
        <p:txBody>
          <a:bodyPr wrap="square">
            <a:spAutoFit/>
          </a:bodyPr>
          <a:lstStyle/>
          <a:p>
            <a:pPr fontAlgn="base"/>
            <a:r>
              <a:rPr lang="en-US" b="1" dirty="0" smtClean="0"/>
              <a:t>Service Panel Replacement</a:t>
            </a:r>
          </a:p>
          <a:p>
            <a:pPr fontAlgn="base"/>
            <a:r>
              <a:rPr lang="en-US" b="1" dirty="0" smtClean="0"/>
              <a:t>Service Panel Upgrades</a:t>
            </a:r>
          </a:p>
          <a:p>
            <a:pPr fontAlgn="base"/>
            <a:r>
              <a:rPr lang="en-US" b="1" dirty="0" smtClean="0"/>
              <a:t>Main Breaker Replacement</a:t>
            </a:r>
          </a:p>
          <a:p>
            <a:pPr fontAlgn="base"/>
            <a:r>
              <a:rPr lang="en-US" b="1" dirty="0" smtClean="0"/>
              <a:t>House Closing Repairs</a:t>
            </a:r>
          </a:p>
          <a:p>
            <a:pPr fontAlgn="base"/>
            <a:r>
              <a:rPr lang="en-US" b="1" dirty="0" smtClean="0"/>
              <a:t>Dedicated Circuits</a:t>
            </a:r>
          </a:p>
          <a:p>
            <a:pPr fontAlgn="base"/>
            <a:r>
              <a:rPr lang="en-US" b="1" dirty="0" smtClean="0"/>
              <a:t>Additional Lighting</a:t>
            </a:r>
          </a:p>
          <a:p>
            <a:pPr fontAlgn="base"/>
            <a:r>
              <a:rPr lang="en-US" b="1" dirty="0" smtClean="0"/>
              <a:t>Ceiling Fans installation and wiring</a:t>
            </a:r>
          </a:p>
          <a:p>
            <a:pPr fontAlgn="base"/>
            <a:r>
              <a:rPr lang="en-US" b="1" dirty="0" smtClean="0"/>
              <a:t>Appliance Circuits</a:t>
            </a:r>
          </a:p>
          <a:p>
            <a:pPr fontAlgn="base"/>
            <a:r>
              <a:rPr lang="en-US" b="1" dirty="0" smtClean="0"/>
              <a:t>Outlets &amp; Switches</a:t>
            </a:r>
          </a:p>
          <a:p>
            <a:pPr fontAlgn="base"/>
            <a:r>
              <a:rPr lang="en-US" b="1" dirty="0" smtClean="0"/>
              <a:t>GFCI Outlets</a:t>
            </a:r>
          </a:p>
          <a:p>
            <a:pPr fontAlgn="base"/>
            <a:r>
              <a:rPr lang="en-US" b="1" dirty="0" smtClean="0"/>
              <a:t>Fuse Panel Elimination</a:t>
            </a:r>
          </a:p>
          <a:p>
            <a:pPr fontAlgn="base"/>
            <a:r>
              <a:rPr lang="en-US" b="1" dirty="0" smtClean="0"/>
              <a:t>Generators</a:t>
            </a:r>
          </a:p>
          <a:p>
            <a:pPr fontAlgn="base"/>
            <a:r>
              <a:rPr lang="en-US" b="1" dirty="0" smtClean="0"/>
              <a:t>Obsolete Breakers</a:t>
            </a:r>
          </a:p>
          <a:p>
            <a:pPr fontAlgn="base"/>
            <a:r>
              <a:rPr lang="en-US" b="1" dirty="0" smtClean="0"/>
              <a:t>Sub-Panels</a:t>
            </a:r>
          </a:p>
          <a:p>
            <a:pPr fontAlgn="base"/>
            <a:r>
              <a:rPr lang="en-US" b="1" dirty="0" smtClean="0"/>
              <a:t>Speaker installation Customer Supplied</a:t>
            </a:r>
          </a:p>
          <a:p>
            <a:pPr fontAlgn="base"/>
            <a:r>
              <a:rPr lang="en-US" b="1" dirty="0" smtClean="0"/>
              <a:t>Under Cabinet Lighting</a:t>
            </a:r>
          </a:p>
          <a:p>
            <a:pPr fontAlgn="base"/>
            <a:r>
              <a:rPr lang="en-US" b="1" dirty="0" smtClean="0"/>
              <a:t>Recessed Lights</a:t>
            </a:r>
          </a:p>
          <a:p>
            <a:pPr fontAlgn="base"/>
            <a:r>
              <a:rPr lang="en-US" b="1" dirty="0" smtClean="0"/>
              <a:t>Whole House Safety Inspection</a:t>
            </a:r>
            <a:endParaRPr lang="en-US" b="1" dirty="0"/>
          </a:p>
        </p:txBody>
      </p:sp>
      <p:sp>
        <p:nvSpPr>
          <p:cNvPr id="5" name="Rectangle 4"/>
          <p:cNvSpPr/>
          <p:nvPr/>
        </p:nvSpPr>
        <p:spPr>
          <a:xfrm>
            <a:off x="6172200" y="1066800"/>
            <a:ext cx="2667000" cy="5355312"/>
          </a:xfrm>
          <a:prstGeom prst="rect">
            <a:avLst/>
          </a:prstGeom>
        </p:spPr>
        <p:txBody>
          <a:bodyPr wrap="square">
            <a:spAutoFit/>
          </a:bodyPr>
          <a:lstStyle/>
          <a:p>
            <a:pPr fontAlgn="base"/>
            <a:r>
              <a:rPr lang="en-US" b="1" dirty="0" smtClean="0"/>
              <a:t>Landscape Lighting Design</a:t>
            </a:r>
          </a:p>
          <a:p>
            <a:pPr fontAlgn="base"/>
            <a:r>
              <a:rPr lang="en-US" b="1" dirty="0" smtClean="0"/>
              <a:t>Low Voltage Lighting</a:t>
            </a:r>
          </a:p>
          <a:p>
            <a:pPr fontAlgn="base"/>
            <a:r>
              <a:rPr lang="en-US" b="1" dirty="0" smtClean="0"/>
              <a:t>Tree Lights</a:t>
            </a:r>
          </a:p>
          <a:p>
            <a:pPr fontAlgn="base"/>
            <a:r>
              <a:rPr lang="en-US" b="1" dirty="0" smtClean="0"/>
              <a:t>Yard Lights</a:t>
            </a:r>
          </a:p>
          <a:p>
            <a:pPr fontAlgn="base"/>
            <a:r>
              <a:rPr lang="en-US" b="1" dirty="0" smtClean="0"/>
              <a:t>Flood Lighting</a:t>
            </a:r>
          </a:p>
          <a:p>
            <a:pPr fontAlgn="base"/>
            <a:r>
              <a:rPr lang="en-US" b="1" dirty="0" smtClean="0"/>
              <a:t>Pool Circuit</a:t>
            </a:r>
          </a:p>
          <a:p>
            <a:pPr fontAlgn="base"/>
            <a:r>
              <a:rPr lang="en-US" b="1" dirty="0" smtClean="0"/>
              <a:t>Hot Tub Circuits</a:t>
            </a:r>
          </a:p>
          <a:p>
            <a:pPr fontAlgn="base"/>
            <a:r>
              <a:rPr lang="en-US" b="1" dirty="0" smtClean="0"/>
              <a:t>Battery Backup</a:t>
            </a:r>
          </a:p>
          <a:p>
            <a:pPr fontAlgn="base"/>
            <a:r>
              <a:rPr lang="en-US" b="1" dirty="0" smtClean="0"/>
              <a:t>Smoke Detector</a:t>
            </a:r>
          </a:p>
          <a:p>
            <a:pPr fontAlgn="base"/>
            <a:r>
              <a:rPr lang="en-US" b="1" dirty="0" smtClean="0"/>
              <a:t>Receptacles</a:t>
            </a:r>
          </a:p>
          <a:p>
            <a:pPr fontAlgn="base"/>
            <a:r>
              <a:rPr lang="en-US" b="1" dirty="0" smtClean="0"/>
              <a:t>Trouble Shooting</a:t>
            </a:r>
          </a:p>
          <a:p>
            <a:pPr fontAlgn="base"/>
            <a:r>
              <a:rPr lang="en-US" b="1" dirty="0" smtClean="0"/>
              <a:t>Lighting Ballast</a:t>
            </a:r>
          </a:p>
          <a:p>
            <a:pPr fontAlgn="base"/>
            <a:r>
              <a:rPr lang="en-US" b="1" dirty="0" err="1" smtClean="0"/>
              <a:t>Lutron</a:t>
            </a:r>
            <a:r>
              <a:rPr lang="en-US" b="1" dirty="0" smtClean="0"/>
              <a:t> Radio RA</a:t>
            </a:r>
          </a:p>
          <a:p>
            <a:pPr fontAlgn="base"/>
            <a:r>
              <a:rPr lang="en-US" b="1" dirty="0" smtClean="0"/>
              <a:t>Photo Cells</a:t>
            </a:r>
          </a:p>
          <a:p>
            <a:pPr fontAlgn="base"/>
            <a:r>
              <a:rPr lang="en-US" b="1" dirty="0" smtClean="0"/>
              <a:t>Door Bell</a:t>
            </a:r>
          </a:p>
          <a:p>
            <a:pPr fontAlgn="base"/>
            <a:r>
              <a:rPr lang="en-US" b="1" dirty="0" smtClean="0"/>
              <a:t>Door Bell Transformer</a:t>
            </a:r>
          </a:p>
          <a:p>
            <a:pPr fontAlgn="base"/>
            <a:r>
              <a:rPr lang="en-US" b="1" dirty="0" smtClean="0"/>
              <a:t>Fan Speed Controls</a:t>
            </a:r>
          </a:p>
          <a:p>
            <a:pPr fontAlgn="base"/>
            <a:r>
              <a:rPr lang="en-US" b="1" dirty="0" smtClean="0"/>
              <a:t>Track Lights</a:t>
            </a:r>
          </a:p>
          <a:p>
            <a:pPr fontAlgn="base"/>
            <a:r>
              <a:rPr lang="en-US" b="1" dirty="0" smtClean="0"/>
              <a:t>Chandeliers</a:t>
            </a:r>
            <a:endParaRPr lang="en-US" b="1" dirty="0"/>
          </a:p>
        </p:txBody>
      </p:sp>
      <p:pic>
        <p:nvPicPr>
          <p:cNvPr id="6" name="Picture 2" descr="D:\2014 work detailes\laxmi durga\december articles\(09-12-2014)drugr aone\images\aone.JPG"/>
          <p:cNvPicPr>
            <a:picLocks noChangeAspect="1" noChangeArrowheads="1"/>
          </p:cNvPicPr>
          <p:nvPr/>
        </p:nvPicPr>
        <p:blipFill>
          <a:blip r:embed="rId3"/>
          <a:srcRect/>
          <a:stretch>
            <a:fillRect/>
          </a:stretch>
        </p:blipFill>
        <p:spPr bwMode="auto">
          <a:xfrm>
            <a:off x="685800" y="228600"/>
            <a:ext cx="8153400" cy="6858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876800" y="6248400"/>
            <a:ext cx="2883546" cy="369332"/>
          </a:xfrm>
          <a:prstGeom prst="rect">
            <a:avLst/>
          </a:prstGeom>
        </p:spPr>
        <p:txBody>
          <a:bodyPr wrap="none">
            <a:spAutoFit/>
          </a:bodyPr>
          <a:lstStyle/>
          <a:p>
            <a:r>
              <a:rPr lang="en-US" u="sng" dirty="0" smtClean="0">
                <a:hlinkClick r:id="rId2"/>
              </a:rPr>
              <a:t>http://aoneelectricaltn.com/</a:t>
            </a:r>
            <a:endParaRPr lang="en-US" dirty="0"/>
          </a:p>
        </p:txBody>
      </p:sp>
      <p:sp>
        <p:nvSpPr>
          <p:cNvPr id="5" name="Rectangle 4"/>
          <p:cNvSpPr/>
          <p:nvPr/>
        </p:nvSpPr>
        <p:spPr>
          <a:xfrm>
            <a:off x="4953000" y="1066800"/>
            <a:ext cx="3886200" cy="4953714"/>
          </a:xfrm>
          <a:prstGeom prst="rect">
            <a:avLst/>
          </a:prstGeom>
        </p:spPr>
        <p:txBody>
          <a:bodyPr wrap="square">
            <a:spAutoFit/>
          </a:bodyPr>
          <a:lstStyle/>
          <a:p>
            <a:pPr fontAlgn="base"/>
            <a:r>
              <a:rPr lang="en-US" b="1" dirty="0" smtClean="0"/>
              <a:t>Child Proofing</a:t>
            </a:r>
          </a:p>
          <a:p>
            <a:pPr fontAlgn="base"/>
            <a:r>
              <a:rPr lang="en-US" dirty="0" smtClean="0"/>
              <a:t>GFCI Outlets Protection</a:t>
            </a:r>
            <a:br>
              <a:rPr lang="en-US" dirty="0" smtClean="0"/>
            </a:br>
            <a:r>
              <a:rPr lang="en-US" dirty="0" smtClean="0"/>
              <a:t>Safety Outlets</a:t>
            </a:r>
            <a:br>
              <a:rPr lang="en-US" dirty="0" smtClean="0"/>
            </a:br>
            <a:r>
              <a:rPr lang="en-US" dirty="0" smtClean="0"/>
              <a:t>GFCI Breakers </a:t>
            </a:r>
            <a:br>
              <a:rPr lang="en-US" dirty="0" smtClean="0"/>
            </a:br>
            <a:r>
              <a:rPr lang="en-US" dirty="0" smtClean="0"/>
              <a:t>Arc Fault Breakers</a:t>
            </a:r>
          </a:p>
          <a:p>
            <a:pPr fontAlgn="base"/>
            <a:r>
              <a:rPr lang="en-US" b="1" dirty="0" smtClean="0"/>
              <a:t>Computer &amp; Television</a:t>
            </a:r>
          </a:p>
          <a:p>
            <a:pPr fontAlgn="base"/>
            <a:r>
              <a:rPr lang="en-US" dirty="0" smtClean="0"/>
              <a:t>CAT 5 &amp; Ethernet Cabling </a:t>
            </a:r>
            <a:br>
              <a:rPr lang="en-US" dirty="0" smtClean="0"/>
            </a:br>
            <a:r>
              <a:rPr lang="en-US" dirty="0" smtClean="0"/>
              <a:t>Cable Television – for Existing Service</a:t>
            </a:r>
          </a:p>
          <a:p>
            <a:pPr fontAlgn="base"/>
            <a:r>
              <a:rPr lang="en-US" b="1" dirty="0" smtClean="0"/>
              <a:t>Electrical Power Systems</a:t>
            </a:r>
          </a:p>
          <a:p>
            <a:pPr fontAlgn="base"/>
            <a:r>
              <a:rPr lang="en-US" dirty="0" smtClean="0"/>
              <a:t>Fuse Panel Elimination</a:t>
            </a:r>
            <a:br>
              <a:rPr lang="en-US" dirty="0" smtClean="0"/>
            </a:br>
            <a:r>
              <a:rPr lang="en-US" dirty="0" smtClean="0"/>
              <a:t>Generators </a:t>
            </a:r>
            <a:br>
              <a:rPr lang="en-US" dirty="0" smtClean="0"/>
            </a:br>
            <a:r>
              <a:rPr lang="en-US" dirty="0" smtClean="0"/>
              <a:t>Panel Change Out </a:t>
            </a:r>
            <a:br>
              <a:rPr lang="en-US" dirty="0" smtClean="0"/>
            </a:br>
            <a:r>
              <a:rPr lang="en-US" dirty="0" smtClean="0"/>
              <a:t>Service Upgrades </a:t>
            </a:r>
            <a:br>
              <a:rPr lang="en-US" dirty="0" smtClean="0"/>
            </a:br>
            <a:r>
              <a:rPr lang="en-US" dirty="0" smtClean="0"/>
              <a:t>240 or 480 Volt Power Needs </a:t>
            </a:r>
            <a:br>
              <a:rPr lang="en-US" dirty="0" smtClean="0"/>
            </a:br>
            <a:r>
              <a:rPr lang="en-US" dirty="0" smtClean="0"/>
              <a:t>Main Breaker Replacement </a:t>
            </a:r>
            <a:br>
              <a:rPr lang="en-US" dirty="0" smtClean="0"/>
            </a:br>
            <a:r>
              <a:rPr lang="en-US" dirty="0" smtClean="0"/>
              <a:t>Obsolete Breakers </a:t>
            </a:r>
            <a:br>
              <a:rPr lang="en-US" dirty="0" smtClean="0"/>
            </a:br>
            <a:r>
              <a:rPr lang="en-US" dirty="0" smtClean="0"/>
              <a:t>Sub-Panels</a:t>
            </a:r>
            <a:endParaRPr lang="en-US" dirty="0"/>
          </a:p>
        </p:txBody>
      </p:sp>
      <p:sp>
        <p:nvSpPr>
          <p:cNvPr id="6" name="Rectangle 5"/>
          <p:cNvSpPr/>
          <p:nvPr/>
        </p:nvSpPr>
        <p:spPr>
          <a:xfrm>
            <a:off x="609600" y="838199"/>
            <a:ext cx="4191000" cy="5909310"/>
          </a:xfrm>
          <a:prstGeom prst="rect">
            <a:avLst/>
          </a:prstGeom>
        </p:spPr>
        <p:txBody>
          <a:bodyPr wrap="square">
            <a:spAutoFit/>
          </a:bodyPr>
          <a:lstStyle/>
          <a:p>
            <a:pPr fontAlgn="base"/>
            <a:r>
              <a:rPr lang="en-US" b="1" dirty="0" smtClean="0"/>
              <a:t>Specialized Areas</a:t>
            </a:r>
          </a:p>
          <a:p>
            <a:pPr fontAlgn="base"/>
            <a:r>
              <a:rPr lang="en-US" dirty="0" smtClean="0"/>
              <a:t>Commercial</a:t>
            </a:r>
            <a:br>
              <a:rPr lang="en-US" dirty="0" smtClean="0"/>
            </a:br>
            <a:r>
              <a:rPr lang="en-US" dirty="0" smtClean="0"/>
              <a:t>Industrial</a:t>
            </a:r>
            <a:br>
              <a:rPr lang="en-US" dirty="0" smtClean="0"/>
            </a:br>
            <a:r>
              <a:rPr lang="en-US" dirty="0" smtClean="0"/>
              <a:t>Mobile Home Parks</a:t>
            </a:r>
            <a:br>
              <a:rPr lang="en-US" dirty="0" smtClean="0"/>
            </a:br>
            <a:r>
              <a:rPr lang="en-US" dirty="0" smtClean="0"/>
              <a:t>Residential</a:t>
            </a:r>
            <a:br>
              <a:rPr lang="en-US" dirty="0" smtClean="0"/>
            </a:br>
            <a:r>
              <a:rPr lang="en-US" dirty="0" smtClean="0"/>
              <a:t>Hookup Customer Supplied Equipment</a:t>
            </a:r>
            <a:br>
              <a:rPr lang="en-US" dirty="0" smtClean="0"/>
            </a:br>
            <a:r>
              <a:rPr lang="en-US" dirty="0" smtClean="0"/>
              <a:t>Underground Conduit Locating</a:t>
            </a:r>
            <a:br>
              <a:rPr lang="en-US" dirty="0" smtClean="0"/>
            </a:br>
            <a:r>
              <a:rPr lang="en-US" dirty="0" smtClean="0"/>
              <a:t>Underground Cable Locating</a:t>
            </a:r>
          </a:p>
          <a:p>
            <a:pPr fontAlgn="base"/>
            <a:r>
              <a:rPr lang="en-US" b="1" dirty="0" smtClean="0"/>
              <a:t>Indoor Electrical</a:t>
            </a:r>
          </a:p>
          <a:p>
            <a:pPr fontAlgn="base"/>
            <a:r>
              <a:rPr lang="en-US" dirty="0" smtClean="0"/>
              <a:t>Under Carpet Lighting</a:t>
            </a:r>
            <a:br>
              <a:rPr lang="en-US" dirty="0" smtClean="0"/>
            </a:br>
            <a:r>
              <a:rPr lang="en-US" dirty="0" smtClean="0"/>
              <a:t>Receptacles</a:t>
            </a:r>
          </a:p>
          <a:p>
            <a:pPr fontAlgn="base"/>
            <a:r>
              <a:rPr lang="en-US" b="1" dirty="0" smtClean="0"/>
              <a:t>Electrical Repair</a:t>
            </a:r>
          </a:p>
          <a:p>
            <a:pPr fontAlgn="base"/>
            <a:r>
              <a:rPr lang="en-US" dirty="0" smtClean="0"/>
              <a:t>Trouble Shooting</a:t>
            </a:r>
            <a:br>
              <a:rPr lang="en-US" dirty="0" smtClean="0"/>
            </a:br>
            <a:r>
              <a:rPr lang="en-US" dirty="0" smtClean="0"/>
              <a:t>Circuit Diagnostic</a:t>
            </a:r>
            <a:br>
              <a:rPr lang="en-US" dirty="0" smtClean="0"/>
            </a:br>
            <a:r>
              <a:rPr lang="en-US" dirty="0" smtClean="0"/>
              <a:t>Lighting Ballast</a:t>
            </a:r>
            <a:br>
              <a:rPr lang="en-US" dirty="0" smtClean="0"/>
            </a:br>
            <a:r>
              <a:rPr lang="en-US" dirty="0" smtClean="0"/>
              <a:t>Under Ground Splicing</a:t>
            </a:r>
            <a:br>
              <a:rPr lang="en-US" dirty="0" smtClean="0"/>
            </a:br>
            <a:r>
              <a:rPr lang="en-US" dirty="0" smtClean="0"/>
              <a:t>Main Breaker</a:t>
            </a:r>
            <a:br>
              <a:rPr lang="en-US" dirty="0" smtClean="0"/>
            </a:br>
            <a:r>
              <a:rPr lang="en-US" dirty="0" smtClean="0"/>
              <a:t>Main Panel Change Out</a:t>
            </a:r>
            <a:br>
              <a:rPr lang="en-US" dirty="0" smtClean="0"/>
            </a:br>
            <a:r>
              <a:rPr lang="en-US" dirty="0" smtClean="0"/>
              <a:t>Lighting Controls</a:t>
            </a:r>
            <a:br>
              <a:rPr lang="en-US" dirty="0" smtClean="0"/>
            </a:br>
            <a:r>
              <a:rPr lang="en-US" dirty="0" smtClean="0"/>
              <a:t>Breaker Replacement</a:t>
            </a:r>
            <a:br>
              <a:rPr lang="en-US" dirty="0" smtClean="0"/>
            </a:br>
            <a:r>
              <a:rPr lang="en-US" dirty="0" smtClean="0"/>
              <a:t>Exhaust Fan Motor Replacement</a:t>
            </a:r>
            <a:endParaRPr lang="en-US" dirty="0"/>
          </a:p>
        </p:txBody>
      </p:sp>
      <p:pic>
        <p:nvPicPr>
          <p:cNvPr id="7" name="Picture 2" descr="D:\2014 work detailes\laxmi durga\december articles\(09-12-2014)drugr aone\images\aone.JPG"/>
          <p:cNvPicPr>
            <a:picLocks noChangeAspect="1" noChangeArrowheads="1"/>
          </p:cNvPicPr>
          <p:nvPr/>
        </p:nvPicPr>
        <p:blipFill>
          <a:blip r:embed="rId3"/>
          <a:srcRect/>
          <a:stretch>
            <a:fillRect/>
          </a:stretch>
        </p:blipFill>
        <p:spPr bwMode="auto">
          <a:xfrm>
            <a:off x="533400" y="0"/>
            <a:ext cx="8153400" cy="838200"/>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895600" y="6172200"/>
            <a:ext cx="3962400" cy="461665"/>
          </a:xfrm>
          <a:prstGeom prst="rect">
            <a:avLst/>
          </a:prstGeom>
        </p:spPr>
        <p:txBody>
          <a:bodyPr wrap="square">
            <a:spAutoFit/>
          </a:bodyPr>
          <a:lstStyle/>
          <a:p>
            <a:r>
              <a:rPr lang="en-US" sz="2400" u="sng" dirty="0" smtClean="0">
                <a:hlinkClick r:id="rId2"/>
              </a:rPr>
              <a:t>http://aoneelectricaltn.com/</a:t>
            </a:r>
            <a:endParaRPr lang="en-US" sz="2400" dirty="0"/>
          </a:p>
        </p:txBody>
      </p:sp>
      <p:sp>
        <p:nvSpPr>
          <p:cNvPr id="4" name="Rectangle 3"/>
          <p:cNvSpPr/>
          <p:nvPr/>
        </p:nvSpPr>
        <p:spPr>
          <a:xfrm>
            <a:off x="1600200" y="228600"/>
            <a:ext cx="4419600" cy="523220"/>
          </a:xfrm>
          <a:prstGeom prst="rect">
            <a:avLst/>
          </a:prstGeom>
        </p:spPr>
        <p:txBody>
          <a:bodyPr wrap="square">
            <a:spAutoFit/>
          </a:bodyPr>
          <a:lstStyle/>
          <a:p>
            <a:pPr fontAlgn="base"/>
            <a:r>
              <a:rPr lang="en-US" sz="2800" b="1" dirty="0" smtClean="0"/>
              <a:t>COMMERCIAL ELECTRICAL</a:t>
            </a:r>
            <a:endParaRPr lang="en-US" sz="2800" b="1" dirty="0"/>
          </a:p>
        </p:txBody>
      </p:sp>
      <p:pic>
        <p:nvPicPr>
          <p:cNvPr id="2050" name="Picture 2" descr="http://aoneelectricaltn.com/images/thumb.png"/>
          <p:cNvPicPr>
            <a:picLocks noChangeAspect="1" noChangeArrowheads="1"/>
          </p:cNvPicPr>
          <p:nvPr/>
        </p:nvPicPr>
        <p:blipFill>
          <a:blip r:embed="rId3"/>
          <a:srcRect/>
          <a:stretch>
            <a:fillRect/>
          </a:stretch>
        </p:blipFill>
        <p:spPr bwMode="auto">
          <a:xfrm>
            <a:off x="4114800" y="1143000"/>
            <a:ext cx="4770408" cy="4724400"/>
          </a:xfrm>
          <a:prstGeom prst="rect">
            <a:avLst/>
          </a:prstGeom>
          <a:noFill/>
        </p:spPr>
      </p:pic>
      <p:sp>
        <p:nvSpPr>
          <p:cNvPr id="6" name="Rectangle 5"/>
          <p:cNvSpPr/>
          <p:nvPr/>
        </p:nvSpPr>
        <p:spPr>
          <a:xfrm>
            <a:off x="152400" y="1143000"/>
            <a:ext cx="3886200" cy="5016758"/>
          </a:xfrm>
          <a:prstGeom prst="rect">
            <a:avLst/>
          </a:prstGeom>
        </p:spPr>
        <p:txBody>
          <a:bodyPr wrap="square">
            <a:spAutoFit/>
          </a:bodyPr>
          <a:lstStyle/>
          <a:p>
            <a:pPr fontAlgn="base"/>
            <a:r>
              <a:rPr lang="en-US" sz="2000" b="1" dirty="0" smtClean="0">
                <a:solidFill>
                  <a:srgbClr val="C00000"/>
                </a:solidFill>
              </a:rPr>
              <a:t>Cubicle Hook-up</a:t>
            </a:r>
          </a:p>
          <a:p>
            <a:pPr fontAlgn="base"/>
            <a:r>
              <a:rPr lang="en-US" sz="2000" b="1" dirty="0" smtClean="0">
                <a:solidFill>
                  <a:srgbClr val="C00000"/>
                </a:solidFill>
              </a:rPr>
              <a:t>Lamp Replacement</a:t>
            </a:r>
          </a:p>
          <a:p>
            <a:pPr fontAlgn="base"/>
            <a:r>
              <a:rPr lang="en-US" sz="2000" b="1" dirty="0" smtClean="0">
                <a:solidFill>
                  <a:srgbClr val="C00000"/>
                </a:solidFill>
              </a:rPr>
              <a:t>Electrical Repairs</a:t>
            </a:r>
          </a:p>
          <a:p>
            <a:pPr fontAlgn="base"/>
            <a:r>
              <a:rPr lang="en-US" sz="2000" b="1" dirty="0" smtClean="0">
                <a:solidFill>
                  <a:srgbClr val="C00000"/>
                </a:solidFill>
              </a:rPr>
              <a:t>Troubleshooting</a:t>
            </a:r>
          </a:p>
          <a:p>
            <a:pPr fontAlgn="base"/>
            <a:r>
              <a:rPr lang="en-US" sz="2000" b="1" dirty="0" smtClean="0">
                <a:solidFill>
                  <a:srgbClr val="C00000"/>
                </a:solidFill>
              </a:rPr>
              <a:t>Parking Lot Lighting</a:t>
            </a:r>
          </a:p>
          <a:p>
            <a:pPr fontAlgn="base"/>
            <a:r>
              <a:rPr lang="en-US" sz="2000" b="1" dirty="0" smtClean="0">
                <a:solidFill>
                  <a:srgbClr val="C00000"/>
                </a:solidFill>
              </a:rPr>
              <a:t>Ballast Replacements</a:t>
            </a:r>
          </a:p>
          <a:p>
            <a:pPr fontAlgn="base"/>
            <a:r>
              <a:rPr lang="en-US" sz="2000" b="1" dirty="0" smtClean="0">
                <a:solidFill>
                  <a:srgbClr val="C00000"/>
                </a:solidFill>
              </a:rPr>
              <a:t>Exit Signs</a:t>
            </a:r>
          </a:p>
          <a:p>
            <a:pPr fontAlgn="base"/>
            <a:r>
              <a:rPr lang="en-US" sz="2000" b="1" dirty="0" smtClean="0">
                <a:solidFill>
                  <a:srgbClr val="C00000"/>
                </a:solidFill>
              </a:rPr>
              <a:t>Dedicated Circuits</a:t>
            </a:r>
          </a:p>
          <a:p>
            <a:pPr fontAlgn="base"/>
            <a:r>
              <a:rPr lang="en-US" sz="2000" b="1" dirty="0" err="1" smtClean="0">
                <a:solidFill>
                  <a:srgbClr val="C00000"/>
                </a:solidFill>
              </a:rPr>
              <a:t>Undercarpet</a:t>
            </a:r>
            <a:r>
              <a:rPr lang="en-US" sz="2000" b="1" dirty="0" smtClean="0">
                <a:solidFill>
                  <a:srgbClr val="C00000"/>
                </a:solidFill>
              </a:rPr>
              <a:t> Power</a:t>
            </a:r>
          </a:p>
          <a:p>
            <a:pPr fontAlgn="base"/>
            <a:r>
              <a:rPr lang="en-US" sz="2000" b="1" dirty="0" smtClean="0">
                <a:solidFill>
                  <a:srgbClr val="C00000"/>
                </a:solidFill>
              </a:rPr>
              <a:t>Copier power</a:t>
            </a:r>
          </a:p>
          <a:p>
            <a:pPr fontAlgn="base"/>
            <a:r>
              <a:rPr lang="en-US" sz="2000" b="1" dirty="0" smtClean="0">
                <a:solidFill>
                  <a:srgbClr val="C00000"/>
                </a:solidFill>
              </a:rPr>
              <a:t>Security/Emergency Lighting</a:t>
            </a:r>
          </a:p>
          <a:p>
            <a:pPr fontAlgn="base"/>
            <a:r>
              <a:rPr lang="en-US" sz="2000" b="1" dirty="0" smtClean="0">
                <a:solidFill>
                  <a:srgbClr val="C00000"/>
                </a:solidFill>
              </a:rPr>
              <a:t>Disconnect Lighting</a:t>
            </a:r>
          </a:p>
          <a:p>
            <a:pPr fontAlgn="base"/>
            <a:r>
              <a:rPr lang="en-US" sz="2000" b="1" dirty="0" smtClean="0">
                <a:solidFill>
                  <a:srgbClr val="C00000"/>
                </a:solidFill>
              </a:rPr>
              <a:t>UPS Installation</a:t>
            </a:r>
          </a:p>
          <a:p>
            <a:pPr fontAlgn="base"/>
            <a:r>
              <a:rPr lang="en-US" sz="2000" b="1" dirty="0" smtClean="0">
                <a:solidFill>
                  <a:srgbClr val="C00000"/>
                </a:solidFill>
              </a:rPr>
              <a:t>Power for signage</a:t>
            </a:r>
          </a:p>
          <a:p>
            <a:pPr fontAlgn="base"/>
            <a:r>
              <a:rPr lang="en-US" sz="2000" b="1" dirty="0" smtClean="0">
                <a:solidFill>
                  <a:srgbClr val="C00000"/>
                </a:solidFill>
              </a:rPr>
              <a:t>Tenant Improvements</a:t>
            </a:r>
          </a:p>
          <a:p>
            <a:pPr fontAlgn="base"/>
            <a:r>
              <a:rPr lang="en-US" sz="2000" b="1" dirty="0" smtClean="0">
                <a:solidFill>
                  <a:srgbClr val="C00000"/>
                </a:solidFill>
              </a:rPr>
              <a:t>Additional office</a:t>
            </a:r>
            <a:endParaRPr lang="en-US" sz="2000" b="1" dirty="0">
              <a:solidFill>
                <a:srgbClr val="C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76600" y="6324600"/>
            <a:ext cx="2883546" cy="369332"/>
          </a:xfrm>
          <a:prstGeom prst="rect">
            <a:avLst/>
          </a:prstGeom>
        </p:spPr>
        <p:txBody>
          <a:bodyPr wrap="none">
            <a:spAutoFit/>
          </a:bodyPr>
          <a:lstStyle/>
          <a:p>
            <a:r>
              <a:rPr lang="en-US" u="sng" dirty="0" smtClean="0">
                <a:hlinkClick r:id="rId2"/>
              </a:rPr>
              <a:t>http://aoneelectricaltn.com/</a:t>
            </a:r>
            <a:endParaRPr lang="en-US" dirty="0"/>
          </a:p>
        </p:txBody>
      </p:sp>
      <p:sp>
        <p:nvSpPr>
          <p:cNvPr id="3" name="Rectangle 2"/>
          <p:cNvSpPr/>
          <p:nvPr/>
        </p:nvSpPr>
        <p:spPr>
          <a:xfrm>
            <a:off x="2819400" y="1295400"/>
            <a:ext cx="3035511" cy="523220"/>
          </a:xfrm>
          <a:prstGeom prst="rect">
            <a:avLst/>
          </a:prstGeom>
        </p:spPr>
        <p:txBody>
          <a:bodyPr wrap="none">
            <a:spAutoFit/>
          </a:bodyPr>
          <a:lstStyle/>
          <a:p>
            <a:pPr fontAlgn="base"/>
            <a:r>
              <a:rPr lang="en-US" sz="2800" b="1" dirty="0" smtClean="0"/>
              <a:t>COOLING SERVICES</a:t>
            </a:r>
            <a:endParaRPr lang="en-US" sz="2800" b="1" dirty="0"/>
          </a:p>
        </p:txBody>
      </p:sp>
      <p:sp>
        <p:nvSpPr>
          <p:cNvPr id="4" name="Rectangle 3"/>
          <p:cNvSpPr/>
          <p:nvPr/>
        </p:nvSpPr>
        <p:spPr>
          <a:xfrm>
            <a:off x="609600" y="2057400"/>
            <a:ext cx="3810000" cy="2585323"/>
          </a:xfrm>
          <a:prstGeom prst="rect">
            <a:avLst/>
          </a:prstGeom>
        </p:spPr>
        <p:txBody>
          <a:bodyPr wrap="square">
            <a:spAutoFit/>
          </a:bodyPr>
          <a:lstStyle/>
          <a:p>
            <a:pPr fontAlgn="base"/>
            <a:r>
              <a:rPr lang="en-US" b="1" dirty="0" smtClean="0">
                <a:solidFill>
                  <a:srgbClr val="C00000"/>
                </a:solidFill>
              </a:rPr>
              <a:t>Air Conditioning</a:t>
            </a:r>
          </a:p>
          <a:p>
            <a:pPr fontAlgn="base"/>
            <a:r>
              <a:rPr lang="en-US" b="1" dirty="0" smtClean="0"/>
              <a:t>A-One Electrical provides fast, reliable air conditioner services. Our experts can take care of all your air conditioner needs, including:</a:t>
            </a:r>
          </a:p>
          <a:p>
            <a:pPr fontAlgn="base"/>
            <a:r>
              <a:rPr lang="en-US" b="1" dirty="0" smtClean="0"/>
              <a:t>Air conditioner installation</a:t>
            </a:r>
          </a:p>
          <a:p>
            <a:pPr fontAlgn="base"/>
            <a:r>
              <a:rPr lang="en-US" b="1" dirty="0" smtClean="0"/>
              <a:t>Air conditioner repair</a:t>
            </a:r>
          </a:p>
          <a:p>
            <a:pPr fontAlgn="base"/>
            <a:r>
              <a:rPr lang="en-US" b="1" dirty="0" smtClean="0"/>
              <a:t>Air conditioner replacement</a:t>
            </a:r>
          </a:p>
          <a:p>
            <a:pPr fontAlgn="base"/>
            <a:r>
              <a:rPr lang="en-US" b="1" dirty="0" smtClean="0"/>
              <a:t>Air conditioner tune-ups</a:t>
            </a:r>
            <a:endParaRPr lang="en-US" b="1" dirty="0"/>
          </a:p>
        </p:txBody>
      </p:sp>
      <p:sp>
        <p:nvSpPr>
          <p:cNvPr id="5" name="Rectangle 4"/>
          <p:cNvSpPr/>
          <p:nvPr/>
        </p:nvSpPr>
        <p:spPr>
          <a:xfrm>
            <a:off x="4876800" y="2209800"/>
            <a:ext cx="3886200" cy="2308324"/>
          </a:xfrm>
          <a:prstGeom prst="rect">
            <a:avLst/>
          </a:prstGeom>
        </p:spPr>
        <p:txBody>
          <a:bodyPr wrap="square">
            <a:spAutoFit/>
          </a:bodyPr>
          <a:lstStyle/>
          <a:p>
            <a:pPr fontAlgn="base"/>
            <a:r>
              <a:rPr lang="en-US" b="1" dirty="0" smtClean="0">
                <a:solidFill>
                  <a:srgbClr val="C00000"/>
                </a:solidFill>
              </a:rPr>
              <a:t>Air Conditioner Installation</a:t>
            </a:r>
          </a:p>
          <a:p>
            <a:pPr fontAlgn="base"/>
            <a:r>
              <a:rPr lang="en-US" b="1" dirty="0" smtClean="0"/>
              <a:t>Is your air conditioner equipped to handle the summer heat?</a:t>
            </a:r>
          </a:p>
          <a:p>
            <a:pPr fontAlgn="base"/>
            <a:r>
              <a:rPr lang="en-US" b="1" dirty="0" smtClean="0"/>
              <a:t>Will it be able to adequately and efficiently cool your home?</a:t>
            </a:r>
          </a:p>
          <a:p>
            <a:pPr fontAlgn="base"/>
            <a:r>
              <a:rPr lang="en-US" b="1" dirty="0" smtClean="0"/>
              <a:t>If you answered no to either of these questions (or if you're not sure!), call A-One Electrical.</a:t>
            </a:r>
            <a:endParaRPr lang="en-US" b="1" dirty="0"/>
          </a:p>
        </p:txBody>
      </p:sp>
      <p:sp>
        <p:nvSpPr>
          <p:cNvPr id="6" name="Rectangle 5"/>
          <p:cNvSpPr/>
          <p:nvPr/>
        </p:nvSpPr>
        <p:spPr>
          <a:xfrm>
            <a:off x="1524000" y="4953000"/>
            <a:ext cx="6629400" cy="1200329"/>
          </a:xfrm>
          <a:prstGeom prst="rect">
            <a:avLst/>
          </a:prstGeom>
        </p:spPr>
        <p:txBody>
          <a:bodyPr wrap="square">
            <a:spAutoFit/>
          </a:bodyPr>
          <a:lstStyle/>
          <a:p>
            <a:pPr fontAlgn="base"/>
            <a:r>
              <a:rPr lang="en-US" b="1" dirty="0" smtClean="0">
                <a:solidFill>
                  <a:srgbClr val="C00000"/>
                </a:solidFill>
              </a:rPr>
              <a:t>Residential &amp; Commercial Air Conditioning Repair and Maintenance</a:t>
            </a:r>
          </a:p>
          <a:p>
            <a:pPr fontAlgn="base"/>
            <a:r>
              <a:rPr lang="en-US" b="1" dirty="0" smtClean="0"/>
              <a:t>Does it feel like your air conditioner isn't blowing cool air?</a:t>
            </a:r>
          </a:p>
          <a:p>
            <a:pPr fontAlgn="base"/>
            <a:r>
              <a:rPr lang="en-US" b="1" dirty="0" smtClean="0"/>
              <a:t>Have you noticed unusual condensation or icing around your air conditioning unit?</a:t>
            </a:r>
            <a:endParaRPr lang="en-US" b="1" dirty="0"/>
          </a:p>
        </p:txBody>
      </p:sp>
      <p:pic>
        <p:nvPicPr>
          <p:cNvPr id="7" name="Picture 2" descr="D:\2014 work detailes\laxmi durga\december articles\(09-12-2014)drugr aone\images\aone.JPG"/>
          <p:cNvPicPr>
            <a:picLocks noChangeAspect="1" noChangeArrowheads="1"/>
          </p:cNvPicPr>
          <p:nvPr/>
        </p:nvPicPr>
        <p:blipFill>
          <a:blip r:embed="rId3"/>
          <a:srcRect/>
          <a:stretch>
            <a:fillRect/>
          </a:stretch>
        </p:blipFill>
        <p:spPr bwMode="auto">
          <a:xfrm>
            <a:off x="838200" y="152400"/>
            <a:ext cx="8077200" cy="1143000"/>
          </a:xfrm>
          <a:prstGeom prst="rect">
            <a:avLst/>
          </a:prstGeom>
          <a:no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971800" y="6324600"/>
            <a:ext cx="2883546" cy="369332"/>
          </a:xfrm>
          <a:prstGeom prst="rect">
            <a:avLst/>
          </a:prstGeom>
        </p:spPr>
        <p:txBody>
          <a:bodyPr wrap="none">
            <a:spAutoFit/>
          </a:bodyPr>
          <a:lstStyle/>
          <a:p>
            <a:r>
              <a:rPr lang="en-US" u="sng" dirty="0" smtClean="0">
                <a:hlinkClick r:id="rId2"/>
              </a:rPr>
              <a:t>http://aoneelectricaltn.com/</a:t>
            </a:r>
            <a:endParaRPr lang="en-US" dirty="0"/>
          </a:p>
        </p:txBody>
      </p:sp>
      <p:sp>
        <p:nvSpPr>
          <p:cNvPr id="3" name="Rectangle 2"/>
          <p:cNvSpPr/>
          <p:nvPr/>
        </p:nvSpPr>
        <p:spPr>
          <a:xfrm>
            <a:off x="3124200" y="1905000"/>
            <a:ext cx="2975238" cy="523220"/>
          </a:xfrm>
          <a:prstGeom prst="rect">
            <a:avLst/>
          </a:prstGeom>
        </p:spPr>
        <p:txBody>
          <a:bodyPr wrap="none">
            <a:spAutoFit/>
          </a:bodyPr>
          <a:lstStyle/>
          <a:p>
            <a:pPr fontAlgn="base"/>
            <a:r>
              <a:rPr lang="en-US" sz="2800" b="1" dirty="0" smtClean="0">
                <a:solidFill>
                  <a:srgbClr val="00B050"/>
                </a:solidFill>
              </a:rPr>
              <a:t>HEATING SERVICES</a:t>
            </a:r>
            <a:endParaRPr lang="en-US" sz="2800" b="1" dirty="0">
              <a:solidFill>
                <a:srgbClr val="00B050"/>
              </a:solidFill>
            </a:endParaRPr>
          </a:p>
        </p:txBody>
      </p:sp>
      <p:sp>
        <p:nvSpPr>
          <p:cNvPr id="4" name="Rectangle 3"/>
          <p:cNvSpPr/>
          <p:nvPr/>
        </p:nvSpPr>
        <p:spPr>
          <a:xfrm>
            <a:off x="0" y="2590800"/>
            <a:ext cx="4067588" cy="400110"/>
          </a:xfrm>
          <a:prstGeom prst="rect">
            <a:avLst/>
          </a:prstGeom>
        </p:spPr>
        <p:txBody>
          <a:bodyPr wrap="none">
            <a:spAutoFit/>
          </a:bodyPr>
          <a:lstStyle/>
          <a:p>
            <a:pPr fontAlgn="base"/>
            <a:r>
              <a:rPr lang="en-US" sz="2000" b="1" dirty="0" smtClean="0">
                <a:solidFill>
                  <a:srgbClr val="C00000"/>
                </a:solidFill>
              </a:rPr>
              <a:t>Heating System Installation &amp; Repair</a:t>
            </a:r>
            <a:endParaRPr lang="en-US" sz="2000" b="1" dirty="0">
              <a:solidFill>
                <a:srgbClr val="C00000"/>
              </a:solidFill>
            </a:endParaRPr>
          </a:p>
        </p:txBody>
      </p:sp>
      <p:sp>
        <p:nvSpPr>
          <p:cNvPr id="5" name="Rectangle 4"/>
          <p:cNvSpPr/>
          <p:nvPr/>
        </p:nvSpPr>
        <p:spPr>
          <a:xfrm>
            <a:off x="3581400" y="3124200"/>
            <a:ext cx="5257800" cy="3170099"/>
          </a:xfrm>
          <a:prstGeom prst="rect">
            <a:avLst/>
          </a:prstGeom>
        </p:spPr>
        <p:txBody>
          <a:bodyPr wrap="square">
            <a:spAutoFit/>
          </a:bodyPr>
          <a:lstStyle/>
          <a:p>
            <a:pPr fontAlgn="base"/>
            <a:r>
              <a:rPr lang="en-US" sz="2000" b="1" dirty="0" smtClean="0">
                <a:solidFill>
                  <a:srgbClr val="00B0F0"/>
                </a:solidFill>
              </a:rPr>
              <a:t>offer a full range of heating services, including heating system installation, replacement and repair for residential and small commercial clients.</a:t>
            </a:r>
          </a:p>
          <a:p>
            <a:pPr fontAlgn="base"/>
            <a:r>
              <a:rPr lang="en-US" sz="2000" b="1" dirty="0" smtClean="0">
                <a:solidFill>
                  <a:srgbClr val="00B0F0"/>
                </a:solidFill>
              </a:rPr>
              <a:t>We take pride in the quality heating service provided by our experienced technicians. We will provide you with a quick and accurate diagnosis of your problem and will always deliver top-quality workmanship at competitive prices.</a:t>
            </a:r>
            <a:endParaRPr lang="en-US" sz="2000" b="1" dirty="0">
              <a:solidFill>
                <a:srgbClr val="00B0F0"/>
              </a:solidFill>
            </a:endParaRPr>
          </a:p>
        </p:txBody>
      </p:sp>
      <p:pic>
        <p:nvPicPr>
          <p:cNvPr id="24577" name="Picture 1" descr="D:\2014 work detailes\laxmi durga\december articles\(09-12-2014)drugr aone\images\aone1.JPG"/>
          <p:cNvPicPr>
            <a:picLocks noChangeAspect="1" noChangeArrowheads="1"/>
          </p:cNvPicPr>
          <p:nvPr/>
        </p:nvPicPr>
        <p:blipFill>
          <a:blip r:embed="rId3"/>
          <a:srcRect/>
          <a:stretch>
            <a:fillRect/>
          </a:stretch>
        </p:blipFill>
        <p:spPr bwMode="auto">
          <a:xfrm>
            <a:off x="304800" y="0"/>
            <a:ext cx="8610600" cy="1872885"/>
          </a:xfrm>
          <a:prstGeom prst="rect">
            <a:avLst/>
          </a:prstGeom>
          <a:noFill/>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505200" y="6488668"/>
            <a:ext cx="2883546" cy="369332"/>
          </a:xfrm>
          <a:prstGeom prst="rect">
            <a:avLst/>
          </a:prstGeom>
        </p:spPr>
        <p:txBody>
          <a:bodyPr wrap="none">
            <a:spAutoFit/>
          </a:bodyPr>
          <a:lstStyle/>
          <a:p>
            <a:r>
              <a:rPr lang="en-US" u="sng" dirty="0" smtClean="0">
                <a:hlinkClick r:id="rId2"/>
              </a:rPr>
              <a:t>http://aoneelectricaltn.com/</a:t>
            </a:r>
            <a:endParaRPr lang="en-US" dirty="0"/>
          </a:p>
        </p:txBody>
      </p:sp>
      <p:sp>
        <p:nvSpPr>
          <p:cNvPr id="3" name="Rectangle 2"/>
          <p:cNvSpPr/>
          <p:nvPr/>
        </p:nvSpPr>
        <p:spPr>
          <a:xfrm>
            <a:off x="2590800" y="1295400"/>
            <a:ext cx="4093236" cy="523220"/>
          </a:xfrm>
          <a:prstGeom prst="rect">
            <a:avLst/>
          </a:prstGeom>
        </p:spPr>
        <p:txBody>
          <a:bodyPr wrap="none">
            <a:spAutoFit/>
          </a:bodyPr>
          <a:lstStyle/>
          <a:p>
            <a:pPr fontAlgn="base"/>
            <a:r>
              <a:rPr lang="en-US" sz="2800" b="1" dirty="0" smtClean="0">
                <a:solidFill>
                  <a:srgbClr val="00B050"/>
                </a:solidFill>
              </a:rPr>
              <a:t>SERVICE &amp; MAINTENANCE</a:t>
            </a:r>
            <a:endParaRPr lang="en-US" sz="2800" b="1" dirty="0">
              <a:solidFill>
                <a:srgbClr val="00B050"/>
              </a:solidFill>
            </a:endParaRPr>
          </a:p>
        </p:txBody>
      </p:sp>
      <p:sp>
        <p:nvSpPr>
          <p:cNvPr id="4" name="Rectangle 3"/>
          <p:cNvSpPr/>
          <p:nvPr/>
        </p:nvSpPr>
        <p:spPr>
          <a:xfrm>
            <a:off x="228600" y="1981200"/>
            <a:ext cx="3998531" cy="369332"/>
          </a:xfrm>
          <a:prstGeom prst="rect">
            <a:avLst/>
          </a:prstGeom>
        </p:spPr>
        <p:txBody>
          <a:bodyPr wrap="none">
            <a:spAutoFit/>
          </a:bodyPr>
          <a:lstStyle/>
          <a:p>
            <a:pPr fontAlgn="base"/>
            <a:r>
              <a:rPr lang="en-US" b="1" dirty="0" smtClean="0"/>
              <a:t>Air Conditioning Service &amp; Maintenance</a:t>
            </a:r>
            <a:endParaRPr lang="en-US" b="1" dirty="0"/>
          </a:p>
        </p:txBody>
      </p:sp>
      <p:sp>
        <p:nvSpPr>
          <p:cNvPr id="5" name="Rectangle 4"/>
          <p:cNvSpPr/>
          <p:nvPr/>
        </p:nvSpPr>
        <p:spPr>
          <a:xfrm>
            <a:off x="2057400" y="2514600"/>
            <a:ext cx="5257800" cy="3970318"/>
          </a:xfrm>
          <a:prstGeom prst="rect">
            <a:avLst/>
          </a:prstGeom>
        </p:spPr>
        <p:txBody>
          <a:bodyPr wrap="square">
            <a:spAutoFit/>
          </a:bodyPr>
          <a:lstStyle/>
          <a:p>
            <a:pPr fontAlgn="base"/>
            <a:r>
              <a:rPr lang="en-US" dirty="0" smtClean="0"/>
              <a:t>Inspect wiring and connections</a:t>
            </a:r>
          </a:p>
          <a:p>
            <a:pPr fontAlgn="base"/>
            <a:r>
              <a:rPr lang="en-US" dirty="0" smtClean="0"/>
              <a:t>Inspect ignition controls</a:t>
            </a:r>
          </a:p>
          <a:p>
            <a:pPr fontAlgn="base"/>
            <a:r>
              <a:rPr lang="en-US" dirty="0" smtClean="0"/>
              <a:t>Inspect burner operation</a:t>
            </a:r>
          </a:p>
          <a:p>
            <a:pPr fontAlgn="base"/>
            <a:r>
              <a:rPr lang="en-US" dirty="0" smtClean="0"/>
              <a:t>Inspect flue draft</a:t>
            </a:r>
          </a:p>
          <a:p>
            <a:pPr fontAlgn="base"/>
            <a:r>
              <a:rPr lang="en-US" dirty="0" smtClean="0"/>
              <a:t>Inspect safety controls</a:t>
            </a:r>
          </a:p>
          <a:p>
            <a:pPr fontAlgn="base"/>
            <a:r>
              <a:rPr lang="en-US" dirty="0" smtClean="0"/>
              <a:t>Inspect contactors and relays</a:t>
            </a:r>
          </a:p>
          <a:p>
            <a:pPr fontAlgn="base"/>
            <a:r>
              <a:rPr lang="en-US" dirty="0" smtClean="0"/>
              <a:t>Inspect fan blowers and belts</a:t>
            </a:r>
          </a:p>
          <a:p>
            <a:pPr fontAlgn="base"/>
            <a:r>
              <a:rPr lang="en-US" dirty="0" smtClean="0"/>
              <a:t>Inspect and clean condenser coil if accessible</a:t>
            </a:r>
          </a:p>
          <a:p>
            <a:pPr fontAlgn="base"/>
            <a:r>
              <a:rPr lang="en-US" dirty="0" smtClean="0"/>
              <a:t>Inspect condensate drain</a:t>
            </a:r>
          </a:p>
          <a:p>
            <a:pPr fontAlgn="base"/>
            <a:r>
              <a:rPr lang="en-US" dirty="0" smtClean="0"/>
              <a:t>Inspect thermostat for proper calibration</a:t>
            </a:r>
          </a:p>
          <a:p>
            <a:pPr fontAlgn="base"/>
            <a:r>
              <a:rPr lang="en-US" dirty="0" smtClean="0"/>
              <a:t>Clean or replace owner furnished air filters</a:t>
            </a:r>
          </a:p>
          <a:p>
            <a:pPr fontAlgn="base"/>
            <a:r>
              <a:rPr lang="en-US" dirty="0" smtClean="0"/>
              <a:t>Inspect operating pressures &amp; temperatures</a:t>
            </a:r>
          </a:p>
          <a:p>
            <a:pPr fontAlgn="base"/>
            <a:r>
              <a:rPr lang="en-US" dirty="0" smtClean="0"/>
              <a:t>Monitor air conditioning and heat cycles</a:t>
            </a:r>
          </a:p>
          <a:p>
            <a:pPr fontAlgn="base"/>
            <a:r>
              <a:rPr lang="en-US" dirty="0" smtClean="0"/>
              <a:t>Provide recommendations</a:t>
            </a:r>
            <a:endParaRPr lang="en-US" dirty="0"/>
          </a:p>
        </p:txBody>
      </p:sp>
      <p:pic>
        <p:nvPicPr>
          <p:cNvPr id="6" name="Picture 1" descr="D:\2014 work detailes\laxmi durga\december articles\(09-12-2014)drugr aone\images\aone1.JPG"/>
          <p:cNvPicPr>
            <a:picLocks noChangeAspect="1" noChangeArrowheads="1"/>
          </p:cNvPicPr>
          <p:nvPr/>
        </p:nvPicPr>
        <p:blipFill>
          <a:blip r:embed="rId3"/>
          <a:srcRect/>
          <a:stretch>
            <a:fillRect/>
          </a:stretch>
        </p:blipFill>
        <p:spPr bwMode="auto">
          <a:xfrm>
            <a:off x="304800" y="228600"/>
            <a:ext cx="8610600" cy="1143000"/>
          </a:xfrm>
          <a:prstGeom prst="rect">
            <a:avLst/>
          </a:prstGeom>
          <a:noFill/>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0400" y="6248400"/>
            <a:ext cx="2883546" cy="369332"/>
          </a:xfrm>
          <a:prstGeom prst="rect">
            <a:avLst/>
          </a:prstGeom>
        </p:spPr>
        <p:txBody>
          <a:bodyPr wrap="none">
            <a:spAutoFit/>
          </a:bodyPr>
          <a:lstStyle/>
          <a:p>
            <a:r>
              <a:rPr lang="en-US" u="sng" dirty="0" smtClean="0">
                <a:hlinkClick r:id="rId2"/>
              </a:rPr>
              <a:t>http://aoneelectricaltn.com/</a:t>
            </a:r>
            <a:endParaRPr lang="en-US" dirty="0"/>
          </a:p>
        </p:txBody>
      </p:sp>
      <p:sp>
        <p:nvSpPr>
          <p:cNvPr id="3" name="Rectangle 2"/>
          <p:cNvSpPr/>
          <p:nvPr/>
        </p:nvSpPr>
        <p:spPr>
          <a:xfrm>
            <a:off x="1981200" y="228600"/>
            <a:ext cx="5891998" cy="584775"/>
          </a:xfrm>
          <a:prstGeom prst="rect">
            <a:avLst/>
          </a:prstGeom>
        </p:spPr>
        <p:txBody>
          <a:bodyPr wrap="none">
            <a:spAutoFit/>
          </a:bodyPr>
          <a:lstStyle/>
          <a:p>
            <a:pPr fontAlgn="base"/>
            <a:r>
              <a:rPr lang="en-US" sz="3200" b="1" dirty="0" smtClean="0">
                <a:solidFill>
                  <a:schemeClr val="accent2">
                    <a:lumMod val="75000"/>
                  </a:schemeClr>
                </a:solidFill>
              </a:rPr>
              <a:t>Heating Service and Maintenance</a:t>
            </a:r>
            <a:endParaRPr lang="en-US" sz="3200" b="1" dirty="0">
              <a:solidFill>
                <a:schemeClr val="accent2">
                  <a:lumMod val="75000"/>
                </a:schemeClr>
              </a:solidFill>
            </a:endParaRPr>
          </a:p>
        </p:txBody>
      </p:sp>
      <p:sp>
        <p:nvSpPr>
          <p:cNvPr id="4" name="Rectangle 3"/>
          <p:cNvSpPr/>
          <p:nvPr/>
        </p:nvSpPr>
        <p:spPr>
          <a:xfrm>
            <a:off x="533400" y="990600"/>
            <a:ext cx="8153400" cy="1754326"/>
          </a:xfrm>
          <a:prstGeom prst="rect">
            <a:avLst/>
          </a:prstGeom>
        </p:spPr>
        <p:txBody>
          <a:bodyPr wrap="square">
            <a:spAutoFit/>
          </a:bodyPr>
          <a:lstStyle/>
          <a:p>
            <a:r>
              <a:rPr lang="en-US" b="1" dirty="0" smtClean="0">
                <a:solidFill>
                  <a:srgbClr val="7030A0"/>
                </a:solidFill>
              </a:rPr>
              <a:t>Our technicians are trained to do just that. Hopefully a repair is all you need, but our technicians may recommend replacing certain parts of your system or installing a completely new system altogether if they determine it would be more cost-effective in the long run. We can repair or service all major brands of heating systems, boilers, furnaces, thermostats, heat pumps, circulation pumps, heaters and even geothermal systems!</a:t>
            </a:r>
            <a:endParaRPr lang="en-US" b="1" dirty="0">
              <a:solidFill>
                <a:srgbClr val="7030A0"/>
              </a:solidFill>
            </a:endParaRPr>
          </a:p>
        </p:txBody>
      </p:sp>
      <p:sp>
        <p:nvSpPr>
          <p:cNvPr id="5" name="Rectangle 4"/>
          <p:cNvSpPr/>
          <p:nvPr/>
        </p:nvSpPr>
        <p:spPr>
          <a:xfrm>
            <a:off x="2590800" y="2743200"/>
            <a:ext cx="5410200" cy="3170099"/>
          </a:xfrm>
          <a:prstGeom prst="rect">
            <a:avLst/>
          </a:prstGeom>
        </p:spPr>
        <p:txBody>
          <a:bodyPr wrap="square">
            <a:spAutoFit/>
          </a:bodyPr>
          <a:lstStyle/>
          <a:p>
            <a:pPr fontAlgn="base"/>
            <a:r>
              <a:rPr lang="en-US" sz="2000" b="1" dirty="0" smtClean="0">
                <a:solidFill>
                  <a:srgbClr val="FF0000"/>
                </a:solidFill>
              </a:rPr>
              <a:t>Furnace repair and installation</a:t>
            </a:r>
          </a:p>
          <a:p>
            <a:pPr fontAlgn="base"/>
            <a:r>
              <a:rPr lang="en-US" sz="2000" b="1" dirty="0" smtClean="0">
                <a:solidFill>
                  <a:srgbClr val="FF0000"/>
                </a:solidFill>
              </a:rPr>
              <a:t>Heat pump repair and installation</a:t>
            </a:r>
          </a:p>
          <a:p>
            <a:pPr fontAlgn="base"/>
            <a:r>
              <a:rPr lang="en-US" sz="2000" b="1" dirty="0" smtClean="0">
                <a:solidFill>
                  <a:srgbClr val="FF0000"/>
                </a:solidFill>
              </a:rPr>
              <a:t>Humidifier installation and repair</a:t>
            </a:r>
          </a:p>
          <a:p>
            <a:pPr fontAlgn="base"/>
            <a:r>
              <a:rPr lang="en-US" sz="2000" b="1" dirty="0" smtClean="0">
                <a:solidFill>
                  <a:srgbClr val="FF0000"/>
                </a:solidFill>
              </a:rPr>
              <a:t>Programmable thermostat installation</a:t>
            </a:r>
          </a:p>
          <a:p>
            <a:pPr fontAlgn="base"/>
            <a:r>
              <a:rPr lang="en-US" sz="2000" b="1" dirty="0" smtClean="0">
                <a:solidFill>
                  <a:srgbClr val="FF0000"/>
                </a:solidFill>
              </a:rPr>
              <a:t>Oil to gas conversions for heating systems</a:t>
            </a:r>
          </a:p>
          <a:p>
            <a:pPr fontAlgn="base"/>
            <a:r>
              <a:rPr lang="en-US" sz="2000" b="1" dirty="0" smtClean="0">
                <a:solidFill>
                  <a:srgbClr val="FF0000"/>
                </a:solidFill>
              </a:rPr>
              <a:t>Electric to gas conversions for heating systems</a:t>
            </a:r>
          </a:p>
          <a:p>
            <a:pPr fontAlgn="base"/>
            <a:r>
              <a:rPr lang="en-US" sz="2000" b="1" dirty="0" smtClean="0">
                <a:solidFill>
                  <a:srgbClr val="FF0000"/>
                </a:solidFill>
              </a:rPr>
              <a:t>Expert troubleshooting and diagnosis for warm and cool air flow</a:t>
            </a:r>
          </a:p>
          <a:p>
            <a:pPr fontAlgn="base"/>
            <a:r>
              <a:rPr lang="en-US" sz="2000" b="1" dirty="0" smtClean="0">
                <a:solidFill>
                  <a:srgbClr val="FF0000"/>
                </a:solidFill>
              </a:rPr>
              <a:t>Service contracts on all makes and models of HVAC equipment</a:t>
            </a:r>
            <a:endParaRPr lang="en-US" sz="2000" b="1" dirty="0">
              <a:solidFill>
                <a:srgbClr val="FF0000"/>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164</TotalTime>
  <Words>684</Words>
  <Application>Microsoft Office PowerPoint</Application>
  <PresentationFormat>On-screen Show (4:3)</PresentationFormat>
  <Paragraphs>141</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Slide 1</vt:lpstr>
      <vt:lpstr>Slide 2</vt:lpstr>
      <vt:lpstr>Slide 3</vt:lpstr>
      <vt:lpstr>Slide 4</vt:lpstr>
      <vt:lpstr>Slide 5</vt:lpstr>
      <vt:lpstr>Slide 6</vt:lpstr>
      <vt:lpstr>Slide 7</vt:lpstr>
      <vt:lpstr>Slide 8</vt:lpstr>
      <vt:lpstr>Slide 9</vt:lpstr>
      <vt:lpstr>Slide 10</vt:lpstr>
      <vt:lpstr>Slide 11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skc</cp:lastModifiedBy>
  <cp:revision>66</cp:revision>
  <dcterms:created xsi:type="dcterms:W3CDTF">2006-08-16T00:00:00Z</dcterms:created>
  <dcterms:modified xsi:type="dcterms:W3CDTF">2015-04-14T07:33:49Z</dcterms:modified>
</cp:coreProperties>
</file>