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handoutMasterIdLst>
    <p:handoutMasterId r:id="rId57"/>
  </p:handoutMasterIdLst>
  <p:sldIdLst>
    <p:sldId id="264" r:id="rId2"/>
    <p:sldId id="263" r:id="rId3"/>
    <p:sldId id="256" r:id="rId4"/>
    <p:sldId id="265" r:id="rId5"/>
    <p:sldId id="257" r:id="rId6"/>
    <p:sldId id="258" r:id="rId7"/>
    <p:sldId id="259" r:id="rId8"/>
    <p:sldId id="271" r:id="rId9"/>
    <p:sldId id="276" r:id="rId10"/>
    <p:sldId id="260" r:id="rId11"/>
    <p:sldId id="261" r:id="rId12"/>
    <p:sldId id="262" r:id="rId13"/>
    <p:sldId id="266" r:id="rId14"/>
    <p:sldId id="267" r:id="rId15"/>
    <p:sldId id="270" r:id="rId16"/>
    <p:sldId id="268" r:id="rId17"/>
    <p:sldId id="272" r:id="rId18"/>
    <p:sldId id="284" r:id="rId19"/>
    <p:sldId id="273" r:id="rId20"/>
    <p:sldId id="282" r:id="rId21"/>
    <p:sldId id="285" r:id="rId22"/>
    <p:sldId id="286" r:id="rId23"/>
    <p:sldId id="275" r:id="rId24"/>
    <p:sldId id="277" r:id="rId25"/>
    <p:sldId id="278" r:id="rId26"/>
    <p:sldId id="288" r:id="rId27"/>
    <p:sldId id="289" r:id="rId28"/>
    <p:sldId id="290" r:id="rId29"/>
    <p:sldId id="291" r:id="rId30"/>
    <p:sldId id="292" r:id="rId31"/>
    <p:sldId id="293" r:id="rId32"/>
    <p:sldId id="294" r:id="rId33"/>
    <p:sldId id="295" r:id="rId34"/>
    <p:sldId id="296"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274" r:id="rId50"/>
    <p:sldId id="287" r:id="rId51"/>
    <p:sldId id="269" r:id="rId52"/>
    <p:sldId id="280" r:id="rId53"/>
    <p:sldId id="281" r:id="rId54"/>
    <p:sldId id="297" r:id="rId55"/>
  </p:sldIdLst>
  <p:sldSz cx="9144000" cy="6858000" type="screen4x3"/>
  <p:notesSz cx="6858000" cy="9313863"/>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46" autoAdjust="0"/>
  </p:normalViewPr>
  <p:slideViewPr>
    <p:cSldViewPr>
      <p:cViewPr varScale="1">
        <p:scale>
          <a:sx n="85" d="100"/>
          <a:sy n="85" d="100"/>
        </p:scale>
        <p:origin x="-66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60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2883CF78-6656-433B-B3EB-D41A2196A68A}" type="datetimeFigureOut">
              <a:rPr lang="id-ID" smtClean="0"/>
              <a:t>15/09/2015</a:t>
            </a:fld>
            <a:endParaRPr lang="id-ID"/>
          </a:p>
        </p:txBody>
      </p:sp>
      <p:sp>
        <p:nvSpPr>
          <p:cNvPr id="4" name="Footer Placeholder 3"/>
          <p:cNvSpPr>
            <a:spLocks noGrp="1"/>
          </p:cNvSpPr>
          <p:nvPr>
            <p:ph type="ftr" sz="quarter" idx="2"/>
          </p:nvPr>
        </p:nvSpPr>
        <p:spPr>
          <a:xfrm>
            <a:off x="0" y="8847138"/>
            <a:ext cx="2971800" cy="465137"/>
          </a:xfrm>
          <a:prstGeom prst="rect">
            <a:avLst/>
          </a:prstGeom>
        </p:spPr>
        <p:txBody>
          <a:bodyPr vert="horz" lIns="91440" tIns="45720" rIns="91440" bIns="45720" rtlCol="0" anchor="b"/>
          <a:lstStyle>
            <a:lvl1pPr algn="l">
              <a:defRPr sz="1200"/>
            </a:lvl1pPr>
          </a:lstStyle>
          <a:p>
            <a:endParaRPr lang="id-ID"/>
          </a:p>
        </p:txBody>
      </p:sp>
      <p:sp>
        <p:nvSpPr>
          <p:cNvPr id="5" name="Slide Number Placeholder 4"/>
          <p:cNvSpPr>
            <a:spLocks noGrp="1"/>
          </p:cNvSpPr>
          <p:nvPr>
            <p:ph type="sldNum" sz="quarter" idx="3"/>
          </p:nvPr>
        </p:nvSpPr>
        <p:spPr>
          <a:xfrm>
            <a:off x="3884613" y="8847138"/>
            <a:ext cx="2971800" cy="465137"/>
          </a:xfrm>
          <a:prstGeom prst="rect">
            <a:avLst/>
          </a:prstGeom>
        </p:spPr>
        <p:txBody>
          <a:bodyPr vert="horz" lIns="91440" tIns="45720" rIns="91440" bIns="45720" rtlCol="0" anchor="b"/>
          <a:lstStyle>
            <a:lvl1pPr algn="r">
              <a:defRPr sz="1200"/>
            </a:lvl1pPr>
          </a:lstStyle>
          <a:p>
            <a:fld id="{20FFBA74-D877-4917-AD5A-311F4B7AB9F3}" type="slidenum">
              <a:rPr lang="id-ID" smtClean="0"/>
              <a:t>‹#›</a:t>
            </a:fld>
            <a:endParaRPr lang="id-ID"/>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DCFEF328-FA6F-470D-BA07-927BD5A061C6}" type="datetimeFigureOut">
              <a:rPr lang="id-ID" smtClean="0"/>
              <a:pPr/>
              <a:t>15/09/2015</a:t>
            </a:fld>
            <a:endParaRPr lang="id-ID"/>
          </a:p>
        </p:txBody>
      </p:sp>
      <p:sp>
        <p:nvSpPr>
          <p:cNvPr id="4" name="Slide Image Placeholder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2195EE25-0A1A-463A-9DC2-68EBB7A13E73}"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1</a:t>
            </a:fld>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2</a:t>
            </a:fld>
            <a:endParaRPr lang="id-ID"/>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6</a:t>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10</a:t>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11</a:t>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id-ID" dirty="0"/>
          </a:p>
        </p:txBody>
      </p:sp>
      <p:sp>
        <p:nvSpPr>
          <p:cNvPr id="4" name="Slide Number Placeholder 3"/>
          <p:cNvSpPr>
            <a:spLocks noGrp="1"/>
          </p:cNvSpPr>
          <p:nvPr>
            <p:ph type="sldNum" sz="quarter" idx="10"/>
          </p:nvPr>
        </p:nvSpPr>
        <p:spPr/>
        <p:txBody>
          <a:bodyPr/>
          <a:lstStyle/>
          <a:p>
            <a:fld id="{2195EE25-0A1A-463A-9DC2-68EBB7A13E73}" type="slidenum">
              <a:rPr lang="id-ID" smtClean="0"/>
              <a:pPr/>
              <a:t>20</a:t>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31D47A22-D4A7-4106-B16C-9F66484DF522}" type="slidenum">
              <a:rPr lang="en-US" smtClean="0"/>
              <a:pPr>
                <a:defRPr/>
              </a:pPr>
              <a:t>38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id-ID" smtClean="0"/>
          </a:p>
        </p:txBody>
      </p:sp>
      <p:sp>
        <p:nvSpPr>
          <p:cNvPr id="4" name="Slide Number Placeholder 3"/>
          <p:cNvSpPr>
            <a:spLocks noGrp="1"/>
          </p:cNvSpPr>
          <p:nvPr>
            <p:ph type="sldNum" sz="quarter" idx="5"/>
          </p:nvPr>
        </p:nvSpPr>
        <p:spPr/>
        <p:txBody>
          <a:bodyPr/>
          <a:lstStyle/>
          <a:p>
            <a:pPr>
              <a:defRPr/>
            </a:pPr>
            <a:fld id="{15EE71EC-D916-4A82-94B9-349D1A5206E6}" type="slidenum">
              <a:rPr lang="en-US" smtClean="0"/>
              <a:pPr>
                <a:defRPr/>
              </a:pPr>
              <a:t>41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19" name="Footer Placeholder 18"/>
          <p:cNvSpPr>
            <a:spLocks noGrp="1"/>
          </p:cNvSpPr>
          <p:nvPr>
            <p:ph type="ftr" sz="quarter" idx="11"/>
          </p:nvPr>
        </p:nvSpPr>
        <p:spPr/>
        <p:txBody>
          <a:bodyPr/>
          <a:lstStyle/>
          <a:p>
            <a:endParaRPr lang="id-ID"/>
          </a:p>
        </p:txBody>
      </p:sp>
      <p:sp>
        <p:nvSpPr>
          <p:cNvPr id="27" name="Slide Number Placeholder 26"/>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543800" cy="1431925"/>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1066800" y="1981200"/>
            <a:ext cx="7543800" cy="4114800"/>
          </a:xfrm>
        </p:spPr>
        <p:txBody>
          <a:bodyPr/>
          <a:lstStyle/>
          <a:p>
            <a:pPr lvl="0"/>
            <a:endParaRPr lang="id-ID" noProof="0" smtClean="0"/>
          </a:p>
        </p:txBody>
      </p:sp>
      <p:sp>
        <p:nvSpPr>
          <p:cNvPr id="4" name="Rectangle 17"/>
          <p:cNvSpPr>
            <a:spLocks noGrp="1" noChangeArrowheads="1"/>
          </p:cNvSpPr>
          <p:nvPr>
            <p:ph type="dt" sz="half" idx="10"/>
          </p:nvPr>
        </p:nvSpPr>
        <p:spPr>
          <a:ln/>
        </p:spPr>
        <p:txBody>
          <a:bodyPr/>
          <a:lstStyle>
            <a:lvl1pPr>
              <a:defRPr/>
            </a:lvl1pPr>
          </a:lstStyle>
          <a:p>
            <a:pPr>
              <a:defRPr/>
            </a:pPr>
            <a:endParaRPr lang="en-US"/>
          </a:p>
        </p:txBody>
      </p:sp>
      <p:sp>
        <p:nvSpPr>
          <p:cNvPr id="5" name="Rectangle 18"/>
          <p:cNvSpPr>
            <a:spLocks noGrp="1" noChangeArrowheads="1"/>
          </p:cNvSpPr>
          <p:nvPr>
            <p:ph type="ftr" sz="quarter" idx="11"/>
          </p:nvPr>
        </p:nvSpPr>
        <p:spPr>
          <a:ln/>
        </p:spPr>
        <p:txBody>
          <a:bodyPr/>
          <a:lstStyle>
            <a:lvl1pPr>
              <a:defRPr/>
            </a:lvl1pPr>
          </a:lstStyle>
          <a:p>
            <a:pPr>
              <a:defRPr/>
            </a:pPr>
            <a:endParaRPr lang="en-US"/>
          </a:p>
        </p:txBody>
      </p:sp>
      <p:sp>
        <p:nvSpPr>
          <p:cNvPr id="6" name="Rectangle 19"/>
          <p:cNvSpPr>
            <a:spLocks noGrp="1" noChangeArrowheads="1"/>
          </p:cNvSpPr>
          <p:nvPr>
            <p:ph type="sldNum" sz="quarter" idx="12"/>
          </p:nvPr>
        </p:nvSpPr>
        <p:spPr>
          <a:ln/>
        </p:spPr>
        <p:txBody>
          <a:bodyPr/>
          <a:lstStyle>
            <a:lvl1pPr>
              <a:defRPr/>
            </a:lvl1pPr>
          </a:lstStyle>
          <a:p>
            <a:pPr>
              <a:defRPr/>
            </a:pPr>
            <a:fld id="{B1FB80C6-0C1D-407F-BA84-A17A4E2AE1C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8FE7DF4F-E56B-4E04-956A-EF316517F86F}"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623B723-7980-494B-AD69-6C76309ECE4C}" type="datetimeFigureOut">
              <a:rPr lang="id-ID" smtClean="0"/>
              <a:pPr/>
              <a:t>15/09/2015</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a:xfrm>
            <a:off x="8077200" y="6356350"/>
            <a:ext cx="609600" cy="365125"/>
          </a:xfrm>
        </p:spPr>
        <p:txBody>
          <a:bodyPr/>
          <a:lstStyle/>
          <a:p>
            <a:fld id="{8FE7DF4F-E56B-4E04-956A-EF316517F86F}" type="slidenum">
              <a:rPr lang="id-ID" smtClean="0"/>
              <a:pPr/>
              <a:t>‹#›</a:t>
            </a:fld>
            <a:endParaRPr lang="id-ID"/>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623B723-7980-494B-AD69-6C76309ECE4C}" type="datetimeFigureOut">
              <a:rPr lang="id-ID" smtClean="0"/>
              <a:pPr/>
              <a:t>15/09/2015</a:t>
            </a:fld>
            <a:endParaRPr lang="id-ID"/>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id-ID"/>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FE7DF4F-E56B-4E04-956A-EF316517F86F}" type="slidenum">
              <a:rPr lang="id-ID" smtClean="0"/>
              <a:pPr/>
              <a:t>‹#›</a:t>
            </a:fld>
            <a:endParaRPr lang="id-ID"/>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1" name="Picture 5" descr="BOER5"/>
          <p:cNvPicPr>
            <a:picLocks noChangeAspect="1" noChangeArrowheads="1"/>
          </p:cNvPicPr>
          <p:nvPr/>
        </p:nvPicPr>
        <p:blipFill>
          <a:blip r:embed="rId3" cstate="print"/>
          <a:srcRect/>
          <a:stretch>
            <a:fillRect/>
          </a:stretch>
        </p:blipFill>
        <p:spPr bwMode="auto">
          <a:xfrm>
            <a:off x="0" y="-515938"/>
            <a:ext cx="9293225" cy="8135938"/>
          </a:xfrm>
          <a:prstGeom prst="rect">
            <a:avLst/>
          </a:prstGeom>
          <a:noFill/>
          <a:ln w="9525">
            <a:noFill/>
            <a:miter lim="800000"/>
            <a:headEnd/>
            <a:tailEnd/>
          </a:ln>
        </p:spPr>
      </p:pic>
      <p:sp>
        <p:nvSpPr>
          <p:cNvPr id="132098" name="Rectangle 2"/>
          <p:cNvSpPr>
            <a:spLocks noGrp="1" noChangeArrowheads="1"/>
          </p:cNvSpPr>
          <p:nvPr>
            <p:ph type="ctrTitle"/>
          </p:nvPr>
        </p:nvSpPr>
        <p:spPr>
          <a:xfrm>
            <a:off x="304800" y="609600"/>
            <a:ext cx="8839200" cy="1143000"/>
          </a:xfrm>
        </p:spPr>
        <p:txBody>
          <a:bodyPr>
            <a:normAutofit fontScale="90000"/>
          </a:bodyPr>
          <a:lstStyle/>
          <a:p>
            <a:pPr eaLnBrk="1" hangingPunct="1">
              <a:defRPr/>
            </a:pPr>
            <a:r>
              <a:rPr lang="en-US" sz="3600" dirty="0" smtClean="0">
                <a:solidFill>
                  <a:srgbClr val="FFFF00"/>
                </a:solidFill>
              </a:rPr>
              <a:t>DISEMINASI </a:t>
            </a:r>
            <a:br>
              <a:rPr lang="en-US" sz="3600" dirty="0" smtClean="0">
                <a:solidFill>
                  <a:srgbClr val="FFFF00"/>
                </a:solidFill>
              </a:rPr>
            </a:br>
            <a:r>
              <a:rPr lang="en-US" sz="3600" dirty="0" smtClean="0">
                <a:solidFill>
                  <a:srgbClr val="FFFF00"/>
                </a:solidFill>
              </a:rPr>
              <a:t>PEMERIKSAAN ANTEMORTEM DAN POSTMORTEM TERNAK QURBAN</a:t>
            </a:r>
          </a:p>
        </p:txBody>
      </p:sp>
      <p:sp>
        <p:nvSpPr>
          <p:cNvPr id="132099" name="Rectangle 3"/>
          <p:cNvSpPr>
            <a:spLocks noGrp="1" noChangeArrowheads="1"/>
          </p:cNvSpPr>
          <p:nvPr>
            <p:ph type="subTitle" idx="1"/>
          </p:nvPr>
        </p:nvSpPr>
        <p:spPr>
          <a:xfrm>
            <a:off x="533400" y="3810000"/>
            <a:ext cx="8077200" cy="1828800"/>
          </a:xfrm>
        </p:spPr>
        <p:txBody>
          <a:bodyPr/>
          <a:lstStyle/>
          <a:p>
            <a:pPr algn="r" eaLnBrk="1" hangingPunct="1">
              <a:lnSpc>
                <a:spcPct val="80000"/>
              </a:lnSpc>
              <a:defRPr/>
            </a:pPr>
            <a:r>
              <a:rPr lang="en-US" sz="1200" dirty="0" smtClean="0">
                <a:solidFill>
                  <a:srgbClr val="FFFF00"/>
                </a:solidFill>
              </a:rPr>
              <a:t>OLEH :</a:t>
            </a:r>
            <a:br>
              <a:rPr lang="en-US" sz="1200" dirty="0" smtClean="0">
                <a:solidFill>
                  <a:srgbClr val="FFFF00"/>
                </a:solidFill>
              </a:rPr>
            </a:br>
            <a:r>
              <a:rPr lang="en-US" sz="1400" dirty="0" smtClean="0">
                <a:solidFill>
                  <a:srgbClr val="FFFF00"/>
                </a:solidFill>
              </a:rPr>
              <a:t>DR IR NURYADI </a:t>
            </a:r>
            <a:r>
              <a:rPr lang="en-US" sz="1400" dirty="0" err="1" smtClean="0">
                <a:solidFill>
                  <a:srgbClr val="FFFF00"/>
                </a:solidFill>
              </a:rPr>
              <a:t>BSc</a:t>
            </a:r>
            <a:r>
              <a:rPr lang="en-US" sz="1400" dirty="0" smtClean="0">
                <a:solidFill>
                  <a:srgbClr val="FFFF00"/>
                </a:solidFill>
              </a:rPr>
              <a:t> MS</a:t>
            </a:r>
          </a:p>
          <a:p>
            <a:pPr algn="r" eaLnBrk="1" hangingPunct="1">
              <a:lnSpc>
                <a:spcPct val="80000"/>
              </a:lnSpc>
              <a:defRPr/>
            </a:pPr>
            <a:r>
              <a:rPr lang="en-US" sz="1800" dirty="0" smtClean="0">
                <a:solidFill>
                  <a:srgbClr val="FFFF00"/>
                </a:solidFill>
              </a:rPr>
              <a:t>LABORATURIUM TERNAK QURBAN</a:t>
            </a:r>
          </a:p>
          <a:p>
            <a:pPr algn="r" eaLnBrk="1" hangingPunct="1">
              <a:lnSpc>
                <a:spcPct val="80000"/>
              </a:lnSpc>
              <a:defRPr/>
            </a:pPr>
            <a:r>
              <a:rPr lang="en-US" sz="1800" dirty="0" smtClean="0">
                <a:solidFill>
                  <a:srgbClr val="FFFF00"/>
                </a:solidFill>
              </a:rPr>
              <a:t> MALANG</a:t>
            </a:r>
          </a:p>
          <a:p>
            <a:pPr algn="r" eaLnBrk="1" hangingPunct="1">
              <a:lnSpc>
                <a:spcPct val="80000"/>
              </a:lnSpc>
              <a:defRPr/>
            </a:pPr>
            <a:r>
              <a:rPr lang="en-US" sz="1800" dirty="0" smtClean="0">
                <a:solidFill>
                  <a:srgbClr val="FFFF00"/>
                </a:solidFill>
              </a:rPr>
              <a:t>2015</a:t>
            </a:r>
          </a:p>
        </p:txBody>
      </p:sp>
      <p:pic>
        <p:nvPicPr>
          <p:cNvPr id="132100" name="Picture 4" descr="logo"/>
          <p:cNvPicPr>
            <a:picLocks noChangeAspect="1" noChangeArrowheads="1" noCrop="1"/>
          </p:cNvPicPr>
          <p:nvPr/>
        </p:nvPicPr>
        <p:blipFill>
          <a:blip r:embed="rId4" cstate="print"/>
          <a:srcRect/>
          <a:stretch>
            <a:fillRect/>
          </a:stretch>
        </p:blipFill>
        <p:spPr bwMode="auto">
          <a:xfrm>
            <a:off x="990600" y="3533775"/>
            <a:ext cx="2971800" cy="2257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 calcmode="lin" valueType="num">
                                      <p:cBhvr>
                                        <p:cTn id="7" dur="2000" fill="hold"/>
                                        <p:tgtEl>
                                          <p:spTgt spid="132098"/>
                                        </p:tgtEl>
                                        <p:attrNameLst>
                                          <p:attrName>ppt_w</p:attrName>
                                        </p:attrNameLst>
                                      </p:cBhvr>
                                      <p:tavLst>
                                        <p:tav tm="0">
                                          <p:val>
                                            <p:fltVal val="0"/>
                                          </p:val>
                                        </p:tav>
                                        <p:tav tm="100000">
                                          <p:val>
                                            <p:strVal val="#ppt_w"/>
                                          </p:val>
                                        </p:tav>
                                      </p:tavLst>
                                    </p:anim>
                                    <p:anim calcmode="lin" valueType="num">
                                      <p:cBhvr>
                                        <p:cTn id="8" dur="2000" fill="hold"/>
                                        <p:tgtEl>
                                          <p:spTgt spid="132098"/>
                                        </p:tgtEl>
                                        <p:attrNameLst>
                                          <p:attrName>ppt_h</p:attrName>
                                        </p:attrNameLst>
                                      </p:cBhvr>
                                      <p:tavLst>
                                        <p:tav tm="0">
                                          <p:val>
                                            <p:fltVal val="0"/>
                                          </p:val>
                                        </p:tav>
                                        <p:tav tm="100000">
                                          <p:val>
                                            <p:strVal val="#ppt_h"/>
                                          </p:val>
                                        </p:tav>
                                      </p:tavLst>
                                    </p:anim>
                                    <p:animEffect transition="in" filter="fade">
                                      <p:cBhvr>
                                        <p:cTn id="9" dur="2000"/>
                                        <p:tgtEl>
                                          <p:spTgt spid="13209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32101"/>
                                        </p:tgtEl>
                                        <p:attrNameLst>
                                          <p:attrName>style.visibility</p:attrName>
                                        </p:attrNameLst>
                                      </p:cBhvr>
                                      <p:to>
                                        <p:strVal val="visible"/>
                                      </p:to>
                                    </p:set>
                                    <p:anim calcmode="lin" valueType="num">
                                      <p:cBhvr>
                                        <p:cTn id="14" dur="2000" fill="hold"/>
                                        <p:tgtEl>
                                          <p:spTgt spid="132101"/>
                                        </p:tgtEl>
                                        <p:attrNameLst>
                                          <p:attrName>ppt_w</p:attrName>
                                        </p:attrNameLst>
                                      </p:cBhvr>
                                      <p:tavLst>
                                        <p:tav tm="0">
                                          <p:val>
                                            <p:fltVal val="0"/>
                                          </p:val>
                                        </p:tav>
                                        <p:tav tm="100000">
                                          <p:val>
                                            <p:strVal val="#ppt_w"/>
                                          </p:val>
                                        </p:tav>
                                      </p:tavLst>
                                    </p:anim>
                                    <p:anim calcmode="lin" valueType="num">
                                      <p:cBhvr>
                                        <p:cTn id="15" dur="2000" fill="hold"/>
                                        <p:tgtEl>
                                          <p:spTgt spid="132101"/>
                                        </p:tgtEl>
                                        <p:attrNameLst>
                                          <p:attrName>ppt_h</p:attrName>
                                        </p:attrNameLst>
                                      </p:cBhvr>
                                      <p:tavLst>
                                        <p:tav tm="0">
                                          <p:val>
                                            <p:fltVal val="0"/>
                                          </p:val>
                                        </p:tav>
                                        <p:tav tm="100000">
                                          <p:val>
                                            <p:strVal val="#ppt_h"/>
                                          </p:val>
                                        </p:tav>
                                      </p:tavLst>
                                    </p:anim>
                                    <p:animEffect transition="in" filter="fade">
                                      <p:cBhvr>
                                        <p:cTn id="16" dur="2000"/>
                                        <p:tgtEl>
                                          <p:spTgt spid="13210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2099">
                                            <p:txEl>
                                              <p:pRg st="0" end="0"/>
                                            </p:txEl>
                                          </p:spTgt>
                                        </p:tgtEl>
                                        <p:attrNameLst>
                                          <p:attrName>style.visibility</p:attrName>
                                        </p:attrNameLst>
                                      </p:cBhvr>
                                      <p:to>
                                        <p:strVal val="visible"/>
                                      </p:to>
                                    </p:set>
                                    <p:anim calcmode="lin" valueType="num">
                                      <p:cBhvr additive="base">
                                        <p:cTn id="21" dur="2000" fill="hold"/>
                                        <p:tgtEl>
                                          <p:spTgt spid="132099">
                                            <p:txEl>
                                              <p:pRg st="0" end="0"/>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1320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32099">
                                            <p:txEl>
                                              <p:pRg st="1" end="1"/>
                                            </p:txEl>
                                          </p:spTgt>
                                        </p:tgtEl>
                                        <p:attrNameLst>
                                          <p:attrName>style.visibility</p:attrName>
                                        </p:attrNameLst>
                                      </p:cBhvr>
                                      <p:to>
                                        <p:strVal val="visible"/>
                                      </p:to>
                                    </p:set>
                                    <p:anim calcmode="lin" valueType="num">
                                      <p:cBhvr additive="base">
                                        <p:cTn id="27" dur="2000" fill="hold"/>
                                        <p:tgtEl>
                                          <p:spTgt spid="132099">
                                            <p:txEl>
                                              <p:pRg st="1" end="1"/>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1320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2099">
                                            <p:txEl>
                                              <p:pRg st="2" end="2"/>
                                            </p:txEl>
                                          </p:spTgt>
                                        </p:tgtEl>
                                        <p:attrNameLst>
                                          <p:attrName>style.visibility</p:attrName>
                                        </p:attrNameLst>
                                      </p:cBhvr>
                                      <p:to>
                                        <p:strVal val="visible"/>
                                      </p:to>
                                    </p:set>
                                    <p:anim calcmode="lin" valueType="num">
                                      <p:cBhvr additive="base">
                                        <p:cTn id="33" dur="2000" fill="hold"/>
                                        <p:tgtEl>
                                          <p:spTgt spid="132099">
                                            <p:txEl>
                                              <p:pRg st="2" end="2"/>
                                            </p:txEl>
                                          </p:spTgt>
                                        </p:tgtEl>
                                        <p:attrNameLst>
                                          <p:attrName>ppt_x</p:attrName>
                                        </p:attrNameLst>
                                      </p:cBhvr>
                                      <p:tavLst>
                                        <p:tav tm="0">
                                          <p:val>
                                            <p:strVal val="#ppt_x"/>
                                          </p:val>
                                        </p:tav>
                                        <p:tav tm="100000">
                                          <p:val>
                                            <p:strVal val="#ppt_x"/>
                                          </p:val>
                                        </p:tav>
                                      </p:tavLst>
                                    </p:anim>
                                    <p:anim calcmode="lin" valueType="num">
                                      <p:cBhvr additive="base">
                                        <p:cTn id="34" dur="2000" fill="hold"/>
                                        <p:tgtEl>
                                          <p:spTgt spid="1320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32099">
                                            <p:txEl>
                                              <p:pRg st="3" end="3"/>
                                            </p:txEl>
                                          </p:spTgt>
                                        </p:tgtEl>
                                        <p:attrNameLst>
                                          <p:attrName>style.visibility</p:attrName>
                                        </p:attrNameLst>
                                      </p:cBhvr>
                                      <p:to>
                                        <p:strVal val="visible"/>
                                      </p:to>
                                    </p:set>
                                    <p:anim calcmode="lin" valueType="num">
                                      <p:cBhvr additive="base">
                                        <p:cTn id="39" dur="2000" fill="hold"/>
                                        <p:tgtEl>
                                          <p:spTgt spid="132099">
                                            <p:txEl>
                                              <p:pRg st="3" end="3"/>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1320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132100"/>
                                        </p:tgtEl>
                                        <p:attrNameLst>
                                          <p:attrName>style.visibility</p:attrName>
                                        </p:attrNameLst>
                                      </p:cBhvr>
                                      <p:to>
                                        <p:strVal val="visible"/>
                                      </p:to>
                                    </p:set>
                                    <p:animEffect transition="in" filter="checkerboard(across)">
                                      <p:cBhvr>
                                        <p:cTn id="45" dur="2000"/>
                                        <p:tgtEl>
                                          <p:spTgt spid="132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p:bldP spid="132099"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SA" dirty="0" smtClean="0"/>
              <a:t>الاحزاب</a:t>
            </a:r>
            <a:endParaRPr lang="id-ID" dirty="0"/>
          </a:p>
        </p:txBody>
      </p:sp>
      <p:sp>
        <p:nvSpPr>
          <p:cNvPr id="3" name="Content Placeholder 2"/>
          <p:cNvSpPr>
            <a:spLocks noGrp="1"/>
          </p:cNvSpPr>
          <p:nvPr>
            <p:ph idx="1"/>
          </p:nvPr>
        </p:nvSpPr>
        <p:spPr>
          <a:xfrm>
            <a:off x="0" y="1600200"/>
            <a:ext cx="9144000" cy="4525963"/>
          </a:xfrm>
        </p:spPr>
        <p:txBody>
          <a:bodyPr>
            <a:normAutofit fontScale="92500" lnSpcReduction="10000"/>
          </a:bodyPr>
          <a:lstStyle/>
          <a:p>
            <a:pPr>
              <a:buNone/>
            </a:pPr>
            <a:endParaRPr lang="ar-SA" dirty="0" smtClean="0"/>
          </a:p>
          <a:p>
            <a:pPr algn="ctr">
              <a:lnSpc>
                <a:spcPct val="160000"/>
              </a:lnSpc>
              <a:buNone/>
            </a:pPr>
            <a:r>
              <a:rPr lang="id-ID" sz="3200" dirty="0" smtClean="0">
                <a:sym typeface="HQPB5"/>
              </a:rPr>
              <a:t></a:t>
            </a:r>
            <a:r>
              <a:rPr lang="id-ID" sz="3200" dirty="0" smtClean="0">
                <a:sym typeface="HQPB1"/>
              </a:rPr>
              <a:t></a:t>
            </a:r>
            <a:r>
              <a:rPr lang="id-ID" sz="3200" dirty="0" smtClean="0">
                <a:sym typeface="HQPB5"/>
              </a:rPr>
              <a:t></a:t>
            </a:r>
            <a:r>
              <a:rPr lang="id-ID" sz="3200" dirty="0" smtClean="0">
                <a:sym typeface="HQPB1"/>
              </a:rPr>
              <a:t></a:t>
            </a:r>
            <a:r>
              <a:rPr lang="id-ID" sz="3200" dirty="0" smtClean="0">
                <a:sym typeface="HQPB2"/>
              </a:rPr>
              <a:t></a:t>
            </a:r>
            <a:r>
              <a:rPr lang="id-ID" sz="3200" dirty="0" smtClean="0">
                <a:sym typeface="HQPB4"/>
              </a:rPr>
              <a:t></a:t>
            </a:r>
            <a:r>
              <a:rPr lang="id-ID" sz="3200" dirty="0" smtClean="0">
                <a:sym typeface="HQPB1"/>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2"/>
              </a:rPr>
              <a:t></a:t>
            </a:r>
            <a:r>
              <a:rPr lang="id-ID" sz="3200" dirty="0" smtClean="0"/>
              <a:t> </a:t>
            </a:r>
            <a:r>
              <a:rPr lang="id-ID" sz="3200" dirty="0" smtClean="0">
                <a:sym typeface="HQPB2"/>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4"/>
              </a:rPr>
              <a:t></a:t>
            </a:r>
            <a:r>
              <a:rPr lang="id-ID" sz="3200" dirty="0" smtClean="0">
                <a:sym typeface="HQPB2"/>
              </a:rPr>
              <a:t></a:t>
            </a:r>
            <a:r>
              <a:rPr lang="id-ID" sz="3200" dirty="0" smtClean="0">
                <a:sym typeface="HQPB4"/>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5"/>
              </a:rPr>
              <a:t></a:t>
            </a:r>
            <a:r>
              <a:rPr lang="id-ID" sz="3200" dirty="0" smtClean="0">
                <a:sym typeface="HQPB1"/>
              </a:rPr>
              <a:t></a:t>
            </a:r>
            <a:r>
              <a:rPr lang="id-ID" sz="3200" dirty="0" smtClean="0">
                <a:sym typeface="HQPB4"/>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4"/>
              </a:rPr>
              <a:t></a:t>
            </a:r>
            <a:r>
              <a:rPr lang="id-ID" sz="3200" dirty="0" smtClean="0">
                <a:sym typeface="HQPB1"/>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1"/>
              </a:rPr>
              <a:t></a:t>
            </a:r>
            <a:r>
              <a:rPr lang="id-ID" sz="3200" dirty="0" smtClean="0">
                <a:sym typeface="HQPB5"/>
              </a:rPr>
              <a:t></a:t>
            </a:r>
            <a:r>
              <a:rPr lang="id-ID" sz="3200" dirty="0" smtClean="0">
                <a:sym typeface="HQPB1"/>
              </a:rPr>
              <a:t></a:t>
            </a:r>
            <a:r>
              <a:rPr lang="id-ID" sz="3200" dirty="0" smtClean="0"/>
              <a:t> </a:t>
            </a:r>
            <a:r>
              <a:rPr lang="id-ID" sz="3200" dirty="0" smtClean="0">
                <a:sym typeface="HQPB4"/>
              </a:rPr>
              <a:t></a:t>
            </a:r>
            <a:r>
              <a:rPr lang="id-ID" sz="3200" dirty="0" smtClean="0">
                <a:sym typeface="HQPB2"/>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1"/>
              </a:rPr>
              <a:t></a:t>
            </a:r>
            <a:r>
              <a:rPr lang="id-ID" sz="3200" dirty="0" smtClean="0">
                <a:sym typeface="HQPB2"/>
              </a:rPr>
              <a:t></a:t>
            </a:r>
            <a:r>
              <a:rPr lang="id-ID" sz="3200" dirty="0" smtClean="0">
                <a:sym typeface="HQPB4"/>
              </a:rPr>
              <a:t></a:t>
            </a:r>
            <a:r>
              <a:rPr lang="id-ID" sz="3200" dirty="0" smtClean="0">
                <a:sym typeface="HQPB1"/>
              </a:rPr>
              <a:t></a:t>
            </a:r>
            <a:r>
              <a:rPr lang="id-ID" sz="3200" dirty="0" smtClean="0"/>
              <a:t> </a:t>
            </a:r>
            <a:r>
              <a:rPr lang="id-ID" sz="3200" dirty="0" smtClean="0">
                <a:sym typeface="HQPB4"/>
              </a:rPr>
              <a:t></a:t>
            </a:r>
            <a:r>
              <a:rPr lang="id-ID" sz="3200" dirty="0" smtClean="0">
                <a:sym typeface="HQPB2"/>
              </a:rPr>
              <a:t></a:t>
            </a:r>
            <a:r>
              <a:rPr lang="id-ID" sz="3200" dirty="0" smtClean="0">
                <a:sym typeface="HQPB4"/>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4"/>
              </a:rPr>
              <a:t></a:t>
            </a:r>
            <a:r>
              <a:rPr lang="id-ID" sz="3200" dirty="0" smtClean="0">
                <a:sym typeface="HQPB2"/>
              </a:rPr>
              <a:t></a:t>
            </a:r>
            <a:r>
              <a:rPr lang="id-ID" sz="3200" dirty="0" smtClean="0"/>
              <a:t> </a:t>
            </a:r>
            <a:endParaRPr lang="ar-SA" sz="3200" dirty="0" smtClean="0"/>
          </a:p>
          <a:p>
            <a:pPr algn="ctr">
              <a:lnSpc>
                <a:spcPct val="160000"/>
              </a:lnSpc>
              <a:buNone/>
            </a:pPr>
            <a:r>
              <a:rPr lang="ar-SA" sz="3200" dirty="0">
                <a:sym typeface="HQPB5"/>
              </a:rPr>
              <a:t>.</a:t>
            </a:r>
            <a:r>
              <a:rPr lang="id-ID" sz="3200" dirty="0" smtClean="0">
                <a:sym typeface="HQPB5"/>
              </a:rPr>
              <a:t></a:t>
            </a:r>
            <a:r>
              <a:rPr lang="id-ID" sz="3200" dirty="0" smtClean="0">
                <a:sym typeface="HQPB1"/>
              </a:rPr>
              <a:t></a:t>
            </a:r>
            <a:r>
              <a:rPr lang="id-ID" sz="3200" dirty="0" smtClean="0">
                <a:sym typeface="HQPB4"/>
              </a:rPr>
              <a:t></a:t>
            </a:r>
            <a:r>
              <a:rPr lang="id-ID" sz="3200" dirty="0" smtClean="0">
                <a:sym typeface="HQPB1"/>
              </a:rPr>
              <a:t></a:t>
            </a:r>
            <a:r>
              <a:rPr lang="id-ID" sz="3200" dirty="0" smtClean="0">
                <a:sym typeface="HQPB2"/>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5"/>
              </a:rPr>
              <a:t></a:t>
            </a:r>
            <a:r>
              <a:rPr lang="id-ID" sz="3200" dirty="0" smtClean="0">
                <a:sym typeface="HQPB1"/>
              </a:rPr>
              <a:t></a:t>
            </a:r>
            <a:r>
              <a:rPr lang="id-ID" sz="3200" dirty="0" smtClean="0"/>
              <a:t> </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4"/>
              </a:rPr>
              <a:t></a:t>
            </a:r>
            <a:r>
              <a:rPr lang="id-ID" sz="3200" dirty="0" smtClean="0">
                <a:sym typeface="HQPB1"/>
              </a:rPr>
              <a:t></a:t>
            </a:r>
            <a:r>
              <a:rPr lang="id-ID" sz="3200" dirty="0" smtClean="0">
                <a:sym typeface="HQPB5"/>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2"/>
              </a:rPr>
              <a:t></a:t>
            </a:r>
            <a:r>
              <a:rPr lang="id-ID" sz="3200" dirty="0" smtClean="0">
                <a:sym typeface="HQPB4"/>
              </a:rPr>
              <a:t></a:t>
            </a:r>
            <a:r>
              <a:rPr lang="id-ID" sz="3200" dirty="0" smtClean="0">
                <a:sym typeface="HQPB2"/>
              </a:rPr>
              <a:t></a:t>
            </a:r>
            <a:r>
              <a:rPr lang="id-ID" sz="3200" dirty="0" smtClean="0">
                <a:sym typeface="HQPB5"/>
              </a:rPr>
              <a:t></a:t>
            </a:r>
            <a:r>
              <a:rPr lang="id-ID" sz="3200" dirty="0" smtClean="0">
                <a:sym typeface="HQPB2"/>
              </a:rPr>
              <a:t></a:t>
            </a:r>
            <a:r>
              <a:rPr lang="id-ID" sz="3200" dirty="0" smtClean="0">
                <a:sym typeface="HQPB4"/>
              </a:rPr>
              <a:t></a:t>
            </a:r>
            <a:r>
              <a:rPr lang="id-ID" sz="3200" dirty="0" smtClean="0">
                <a:sym typeface="HQPB2"/>
              </a:rPr>
              <a:t></a:t>
            </a:r>
            <a:r>
              <a:rPr lang="id-ID" sz="3200" dirty="0" smtClean="0">
                <a:sym typeface="HQPB5"/>
              </a:rPr>
              <a:t></a:t>
            </a:r>
            <a:r>
              <a:rPr lang="id-ID" sz="3200" dirty="0" smtClean="0">
                <a:sym typeface="HQPB1"/>
              </a:rPr>
              <a:t></a:t>
            </a:r>
            <a:r>
              <a:rPr lang="id-ID" sz="3200" dirty="0" smtClean="0">
                <a:sym typeface="HQPB5"/>
              </a:rPr>
              <a:t></a:t>
            </a:r>
            <a:r>
              <a:rPr lang="id-ID" sz="3200" dirty="0" smtClean="0">
                <a:sym typeface="HQPB2"/>
              </a:rPr>
              <a:t></a:t>
            </a:r>
            <a:endParaRPr lang="ar-SA" sz="3200" dirty="0" smtClean="0">
              <a:sym typeface="HQPB2"/>
            </a:endParaRPr>
          </a:p>
          <a:p>
            <a:pPr>
              <a:buNone/>
            </a:pPr>
            <a:endParaRPr lang="ar-SA" dirty="0" smtClean="0">
              <a:sym typeface="HQPB2"/>
            </a:endParaRPr>
          </a:p>
          <a:p>
            <a:pPr>
              <a:lnSpc>
                <a:spcPct val="150000"/>
              </a:lnSpc>
              <a:buNone/>
            </a:pPr>
            <a:r>
              <a:rPr lang="ar-SA" dirty="0" smtClean="0">
                <a:sym typeface="HQPB2"/>
              </a:rPr>
              <a:t>   </a:t>
            </a:r>
            <a:r>
              <a:rPr lang="id-ID" dirty="0"/>
              <a:t>Sesungguhnya telah ada pada (diri) Rasulullah itu suri teladan yang baik bagimu (yaitu) bagi orang yang mengharap (rahmat) Allah dan (kedatangan) hari kiamat dan Dia banyak menyebut Allah.</a:t>
            </a:r>
          </a:p>
          <a:p>
            <a:pPr>
              <a:buNone/>
            </a:pP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additive="base">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NABI PERNAH MENJADI PENGGEBALA</a:t>
            </a:r>
            <a:endParaRPr lang="id-ID" sz="3200" b="1" dirty="0"/>
          </a:p>
        </p:txBody>
      </p:sp>
      <p:sp>
        <p:nvSpPr>
          <p:cNvPr id="3" name="Content Placeholder 2"/>
          <p:cNvSpPr>
            <a:spLocks noGrp="1"/>
          </p:cNvSpPr>
          <p:nvPr>
            <p:ph idx="1"/>
          </p:nvPr>
        </p:nvSpPr>
        <p:spPr/>
        <p:txBody>
          <a:bodyPr>
            <a:normAutofit fontScale="92500" lnSpcReduction="10000"/>
          </a:bodyPr>
          <a:lstStyle/>
          <a:p>
            <a:pPr algn="r">
              <a:buNone/>
            </a:pPr>
            <a:r>
              <a:rPr lang="ar-SA" dirty="0" smtClean="0"/>
              <a:t>وَمَا مِنْ نَبِيْ إِلاَ رَعَ الْغَنَمَ،</a:t>
            </a:r>
          </a:p>
          <a:p>
            <a:pPr algn="r">
              <a:buNone/>
            </a:pPr>
            <a:r>
              <a:rPr lang="ar-SA" dirty="0" smtClean="0"/>
              <a:t>قَالُوا : وَ اَنْتَ يَا رَسوُ لُ اللخِ ؟</a:t>
            </a:r>
          </a:p>
          <a:p>
            <a:pPr algn="r">
              <a:buNone/>
            </a:pPr>
            <a:r>
              <a:rPr lang="en-US" dirty="0" smtClean="0"/>
              <a:t>  </a:t>
            </a:r>
            <a:r>
              <a:rPr lang="ar-SA" dirty="0" smtClean="0"/>
              <a:t>قاَلَ : (نَعَمْ كُنْتُ أَرْعَاهَاعَلَى قَرَارِيْطَ لِاَهلِ مَكَّةَ)</a:t>
            </a:r>
          </a:p>
          <a:p>
            <a:pPr>
              <a:buNone/>
            </a:pPr>
            <a:endParaRPr lang="en-US" dirty="0" smtClean="0"/>
          </a:p>
          <a:p>
            <a:pPr>
              <a:buNone/>
            </a:pPr>
            <a:r>
              <a:rPr lang="en-US" dirty="0" err="1" smtClean="0"/>
              <a:t>Tidak</a:t>
            </a:r>
            <a:r>
              <a:rPr lang="en-US" dirty="0" smtClean="0"/>
              <a:t> </a:t>
            </a:r>
            <a:r>
              <a:rPr lang="en-US" dirty="0" err="1" smtClean="0"/>
              <a:t>ada</a:t>
            </a:r>
            <a:r>
              <a:rPr lang="en-US" dirty="0" smtClean="0"/>
              <a:t> </a:t>
            </a:r>
            <a:r>
              <a:rPr lang="en-US" dirty="0" err="1" smtClean="0"/>
              <a:t>seorang</a:t>
            </a:r>
            <a:r>
              <a:rPr lang="en-US" dirty="0" smtClean="0"/>
              <a:t> </a:t>
            </a:r>
            <a:r>
              <a:rPr lang="en-US" dirty="0" err="1" smtClean="0"/>
              <a:t>Nabi</a:t>
            </a:r>
            <a:r>
              <a:rPr lang="en-US" dirty="0" smtClean="0"/>
              <a:t> pun </a:t>
            </a:r>
            <a:r>
              <a:rPr lang="en-US" dirty="0" err="1" smtClean="0"/>
              <a:t>terkecuali</a:t>
            </a:r>
            <a:r>
              <a:rPr lang="en-US" dirty="0" smtClean="0"/>
              <a:t> </a:t>
            </a:r>
            <a:r>
              <a:rPr lang="en-US" dirty="0" err="1" smtClean="0"/>
              <a:t>pernah</a:t>
            </a:r>
            <a:r>
              <a:rPr lang="en-US" dirty="0" smtClean="0"/>
              <a:t> </a:t>
            </a:r>
            <a:r>
              <a:rPr lang="en-US" dirty="0" err="1" smtClean="0"/>
              <a:t>menggembala</a:t>
            </a:r>
            <a:r>
              <a:rPr lang="en-US" dirty="0" smtClean="0"/>
              <a:t> </a:t>
            </a:r>
            <a:r>
              <a:rPr lang="en-US" dirty="0" err="1" smtClean="0"/>
              <a:t>kambing</a:t>
            </a:r>
            <a:r>
              <a:rPr lang="en-US" dirty="0" smtClean="0"/>
              <a:t>.</a:t>
            </a:r>
          </a:p>
          <a:p>
            <a:pPr>
              <a:buNone/>
            </a:pPr>
            <a:r>
              <a:rPr lang="en-US" dirty="0" smtClean="0"/>
              <a:t>Para </a:t>
            </a:r>
            <a:r>
              <a:rPr lang="en-US" dirty="0" err="1" smtClean="0"/>
              <a:t>sahabat</a:t>
            </a:r>
            <a:r>
              <a:rPr lang="en-US" dirty="0" smtClean="0"/>
              <a:t> </a:t>
            </a:r>
            <a:r>
              <a:rPr lang="en-US" dirty="0" err="1" smtClean="0"/>
              <a:t>bertanya</a:t>
            </a:r>
            <a:r>
              <a:rPr lang="en-US" dirty="0" smtClean="0"/>
              <a:t> : </a:t>
            </a:r>
            <a:r>
              <a:rPr lang="en-US" dirty="0" err="1" smtClean="0"/>
              <a:t>Apakah</a:t>
            </a:r>
            <a:r>
              <a:rPr lang="en-US" dirty="0" smtClean="0"/>
              <a:t> </a:t>
            </a:r>
            <a:r>
              <a:rPr lang="en-US" dirty="0" err="1" smtClean="0"/>
              <a:t>Engkau</a:t>
            </a:r>
            <a:r>
              <a:rPr lang="en-US" dirty="0" smtClean="0"/>
              <a:t> </a:t>
            </a:r>
            <a:r>
              <a:rPr lang="en-US" dirty="0" err="1" smtClean="0"/>
              <a:t>juga</a:t>
            </a:r>
            <a:r>
              <a:rPr lang="en-US" dirty="0" smtClean="0"/>
              <a:t> </a:t>
            </a:r>
            <a:r>
              <a:rPr lang="en-US" dirty="0" err="1" smtClean="0"/>
              <a:t>demikian</a:t>
            </a:r>
            <a:r>
              <a:rPr lang="en-US" dirty="0" smtClean="0"/>
              <a:t>, </a:t>
            </a:r>
            <a:r>
              <a:rPr lang="en-US" dirty="0" err="1" smtClean="0"/>
              <a:t>wahai</a:t>
            </a:r>
            <a:r>
              <a:rPr lang="en-US" dirty="0" smtClean="0"/>
              <a:t> </a:t>
            </a:r>
            <a:r>
              <a:rPr lang="en-US" dirty="0" err="1" smtClean="0"/>
              <a:t>Rasulullah</a:t>
            </a:r>
            <a:r>
              <a:rPr lang="en-US" dirty="0" smtClean="0"/>
              <a:t>?</a:t>
            </a:r>
          </a:p>
          <a:p>
            <a:pPr>
              <a:buNone/>
            </a:pPr>
            <a:r>
              <a:rPr lang="en-US" dirty="0" err="1" smtClean="0"/>
              <a:t>Beliau</a:t>
            </a:r>
            <a:r>
              <a:rPr lang="en-US" dirty="0" smtClean="0"/>
              <a:t> </a:t>
            </a:r>
            <a:r>
              <a:rPr lang="en-US" dirty="0" err="1" smtClean="0"/>
              <a:t>menjawab</a:t>
            </a:r>
            <a:r>
              <a:rPr lang="en-US" dirty="0" smtClean="0"/>
              <a:t> : </a:t>
            </a:r>
            <a:r>
              <a:rPr lang="en-US" dirty="0" err="1" smtClean="0"/>
              <a:t>Ya</a:t>
            </a:r>
            <a:r>
              <a:rPr lang="en-US" dirty="0" smtClean="0"/>
              <a:t>, </a:t>
            </a:r>
            <a:r>
              <a:rPr lang="en-US" dirty="0" err="1" smtClean="0"/>
              <a:t>aku</a:t>
            </a:r>
            <a:r>
              <a:rPr lang="en-US" dirty="0" smtClean="0"/>
              <a:t> </a:t>
            </a:r>
            <a:r>
              <a:rPr lang="en-US" dirty="0" err="1" smtClean="0"/>
              <a:t>pernah</a:t>
            </a:r>
            <a:r>
              <a:rPr lang="en-US" dirty="0" smtClean="0"/>
              <a:t> </a:t>
            </a:r>
            <a:r>
              <a:rPr lang="en-US" dirty="0" err="1" smtClean="0"/>
              <a:t>menggembala</a:t>
            </a:r>
            <a:r>
              <a:rPr lang="en-US" dirty="0" smtClean="0"/>
              <a:t> </a:t>
            </a:r>
            <a:r>
              <a:rPr lang="en-US" dirty="0" err="1" smtClean="0"/>
              <a:t>kambing</a:t>
            </a:r>
            <a:r>
              <a:rPr lang="en-US" dirty="0" smtClean="0"/>
              <a:t> </a:t>
            </a:r>
            <a:r>
              <a:rPr lang="en-US" dirty="0" err="1" smtClean="0"/>
              <a:t>dengan</a:t>
            </a:r>
            <a:r>
              <a:rPr lang="en-US" dirty="0" smtClean="0"/>
              <a:t> </a:t>
            </a:r>
            <a:r>
              <a:rPr lang="en-US" dirty="0" err="1" smtClean="0"/>
              <a:t>upah</a:t>
            </a:r>
            <a:r>
              <a:rPr lang="en-US" dirty="0" smtClean="0"/>
              <a:t> </a:t>
            </a:r>
            <a:r>
              <a:rPr lang="en-US" dirty="0" err="1" smtClean="0"/>
              <a:t>beberapa</a:t>
            </a:r>
            <a:r>
              <a:rPr lang="ar-SA" dirty="0" smtClean="0"/>
              <a:t> </a:t>
            </a:r>
            <a:r>
              <a:rPr lang="en-US" dirty="0" err="1" smtClean="0"/>
              <a:t>uang</a:t>
            </a:r>
            <a:r>
              <a:rPr lang="en-US" dirty="0" smtClean="0"/>
              <a:t> (dinar) </a:t>
            </a:r>
            <a:r>
              <a:rPr lang="en-US" dirty="0" err="1" smtClean="0"/>
              <a:t>milik</a:t>
            </a:r>
            <a:r>
              <a:rPr lang="en-US" dirty="0" smtClean="0"/>
              <a:t> </a:t>
            </a:r>
            <a:r>
              <a:rPr lang="en-US" dirty="0" err="1" smtClean="0"/>
              <a:t>penduduk</a:t>
            </a:r>
            <a:r>
              <a:rPr lang="en-US" dirty="0" smtClean="0"/>
              <a:t> </a:t>
            </a:r>
            <a:r>
              <a:rPr lang="en-US" dirty="0" err="1" smtClean="0"/>
              <a:t>Mekah</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additive="base">
                                        <p:cTn id="3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HADITS</a:t>
            </a:r>
            <a:endParaRPr lang="id-ID" dirty="0"/>
          </a:p>
        </p:txBody>
      </p:sp>
      <p:sp>
        <p:nvSpPr>
          <p:cNvPr id="3" name="Content Placeholder 2"/>
          <p:cNvSpPr>
            <a:spLocks noGrp="1"/>
          </p:cNvSpPr>
          <p:nvPr>
            <p:ph idx="1"/>
          </p:nvPr>
        </p:nvSpPr>
        <p:spPr/>
        <p:txBody>
          <a:bodyPr>
            <a:normAutofit lnSpcReduction="10000"/>
          </a:bodyPr>
          <a:lstStyle/>
          <a:p>
            <a:pPr>
              <a:buNone/>
            </a:pPr>
            <a:r>
              <a:rPr lang="ar-SA" sz="3200" dirty="0" smtClean="0"/>
              <a:t>عـَنْ أ َبـِى يَعْلـَى شَدَّادِابنِ ا َوْسِ رَضِىَ اللهُ عـَنـْهُ</a:t>
            </a:r>
            <a:endParaRPr lang="id-ID" sz="3200" dirty="0" smtClean="0"/>
          </a:p>
          <a:p>
            <a:pPr>
              <a:buNone/>
            </a:pPr>
            <a:r>
              <a:rPr lang="ar-SA" sz="3200" dirty="0" smtClean="0"/>
              <a:t>عـَنْ رَسُوْلِ للهِ ص قل</a:t>
            </a:r>
            <a:r>
              <a:rPr lang="id-ID" sz="3200" dirty="0" smtClean="0"/>
              <a:t>:</a:t>
            </a:r>
          </a:p>
          <a:p>
            <a:pPr>
              <a:buNone/>
            </a:pPr>
            <a:r>
              <a:rPr lang="ar-SA" sz="3200" dirty="0" smtClean="0"/>
              <a:t>اِنَّ اللهَ كـَتـَبَ ا ْلاِحْـسَا نَ عَلَ كـُلِّ شَىْءٍ</a:t>
            </a:r>
            <a:endParaRPr lang="id-ID" sz="3200" dirty="0" smtClean="0"/>
          </a:p>
          <a:p>
            <a:pPr>
              <a:buNone/>
            </a:pPr>
            <a:r>
              <a:rPr lang="ar-SA" sz="3200" dirty="0" smtClean="0"/>
              <a:t>فـَاِذ َا قـَتـَلـْتـُمْ فَـَأ َحْسِنـُواا ْلقِتـْلـَة َ</a:t>
            </a:r>
            <a:endParaRPr lang="id-ID" sz="3200" dirty="0" smtClean="0"/>
          </a:p>
          <a:p>
            <a:pPr>
              <a:buNone/>
            </a:pPr>
            <a:r>
              <a:rPr lang="ar-SA" sz="3200" b="1" dirty="0" smtClean="0"/>
              <a:t>وَاِذ َا ذ َبَحتـُمْ فـَا َحْسِنـُواالذ ِّبْحَة َ</a:t>
            </a:r>
            <a:endParaRPr lang="id-ID" sz="3200" dirty="0" smtClean="0"/>
          </a:p>
          <a:p>
            <a:pPr>
              <a:buNone/>
            </a:pPr>
            <a:r>
              <a:rPr lang="ar-SA" sz="3200" b="1" dirty="0" smtClean="0"/>
              <a:t>وَلـْيُحِدَّ أ َحَدُكـُمْ شَـفـْرَتـَهُ</a:t>
            </a:r>
            <a:endParaRPr lang="id-ID" sz="3200" dirty="0" smtClean="0"/>
          </a:p>
          <a:p>
            <a:pPr>
              <a:buNone/>
            </a:pPr>
            <a:r>
              <a:rPr lang="ar-SA" sz="3200" b="1" dirty="0" smtClean="0"/>
              <a:t>وَلـْيُرِحْ ذ َبـِيْحَتَ هُ</a:t>
            </a:r>
            <a:endParaRPr lang="id-ID" sz="3200" dirty="0" smtClean="0"/>
          </a:p>
          <a:p>
            <a:pPr>
              <a:buNone/>
            </a:pPr>
            <a:r>
              <a:rPr lang="ar-SA" dirty="0" smtClean="0"/>
              <a:t>رواه مسلم</a:t>
            </a:r>
            <a:endParaRPr lang="id-ID" dirty="0" smtClean="0"/>
          </a:p>
          <a:p>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ARTINYA</a:t>
            </a:r>
            <a:endParaRPr lang="id-ID" dirty="0"/>
          </a:p>
        </p:txBody>
      </p:sp>
      <p:sp>
        <p:nvSpPr>
          <p:cNvPr id="3" name="Content Placeholder 2"/>
          <p:cNvSpPr>
            <a:spLocks noGrp="1"/>
          </p:cNvSpPr>
          <p:nvPr>
            <p:ph idx="1"/>
          </p:nvPr>
        </p:nvSpPr>
        <p:spPr/>
        <p:txBody>
          <a:bodyPr/>
          <a:lstStyle/>
          <a:p>
            <a:r>
              <a:rPr lang="id-ID" dirty="0" smtClean="0"/>
              <a:t>Dari Abu Ya’la Saddad bin Aus RA dari Rosululloh s.a.w. Telah bersabda:</a:t>
            </a:r>
          </a:p>
          <a:p>
            <a:r>
              <a:rPr lang="id-ID" dirty="0" smtClean="0"/>
              <a:t>Sesungguhnya Alloh mewajibkan untuk berlaku baik atas segala sesuatu, maka jika engkau membunuh hendaklah engkau membunuh dengan cara yang baik dan</a:t>
            </a:r>
            <a:r>
              <a:rPr lang="id-ID" b="1" dirty="0" smtClean="0"/>
              <a:t> </a:t>
            </a:r>
            <a:r>
              <a:rPr lang="id-ID" dirty="0" smtClean="0"/>
              <a:t>jika menyembelih , maka sembelihlah dengan cara yang baik pula; dan lagi hendaklah kau tajamkan pisaunya dan engkau lapangkan (senangkanlah) pula hewan sembelihan itu.</a:t>
            </a:r>
          </a:p>
          <a:p>
            <a:r>
              <a:rPr lang="id-ID" i="1" dirty="0" smtClean="0"/>
              <a:t>Diriwayatkan  oleh Imam Muslim.</a:t>
            </a:r>
            <a:endParaRPr lang="id-ID" dirty="0" smtClean="0"/>
          </a:p>
          <a:p>
            <a:endParaRPr lang="id-ID"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t>ANIMAL WALFARE:</a:t>
            </a:r>
            <a:r>
              <a:rPr lang="en-US" dirty="0" smtClean="0"/>
              <a:t/>
            </a:r>
            <a:br>
              <a:rPr lang="en-US" dirty="0" smtClean="0"/>
            </a:br>
            <a:r>
              <a:rPr lang="en-US" dirty="0" smtClean="0"/>
              <a:t>                    5 FREEDOMS</a:t>
            </a:r>
            <a:endParaRPr lang="id-ID" dirty="0"/>
          </a:p>
        </p:txBody>
      </p:sp>
      <p:sp>
        <p:nvSpPr>
          <p:cNvPr id="3" name="Content Placeholder 2"/>
          <p:cNvSpPr>
            <a:spLocks noGrp="1"/>
          </p:cNvSpPr>
          <p:nvPr>
            <p:ph idx="1"/>
          </p:nvPr>
        </p:nvSpPr>
        <p:spPr/>
        <p:txBody>
          <a:bodyPr>
            <a:normAutofit fontScale="85000" lnSpcReduction="20000"/>
          </a:bodyPr>
          <a:lstStyle/>
          <a:p>
            <a:pPr lvl="0"/>
            <a:r>
              <a:rPr lang="id-ID" dirty="0" smtClean="0"/>
              <a:t>Kebebasan dari rasa lapar dan haus , </a:t>
            </a:r>
            <a:r>
              <a:rPr lang="en-US" dirty="0" err="1" smtClean="0"/>
              <a:t>berkecukupan</a:t>
            </a:r>
            <a:r>
              <a:rPr lang="en-US" dirty="0" smtClean="0"/>
              <a:t> </a:t>
            </a:r>
            <a:r>
              <a:rPr lang="en-US" dirty="0" err="1" smtClean="0"/>
              <a:t>akan</a:t>
            </a:r>
            <a:r>
              <a:rPr lang="en-US" dirty="0" smtClean="0"/>
              <a:t> </a:t>
            </a:r>
            <a:r>
              <a:rPr lang="en-US" dirty="0" err="1" smtClean="0"/>
              <a:t>kebutuhan</a:t>
            </a:r>
            <a:r>
              <a:rPr lang="en-US" dirty="0" smtClean="0"/>
              <a:t> air </a:t>
            </a:r>
            <a:r>
              <a:rPr lang="en-US" dirty="0" err="1" smtClean="0"/>
              <a:t>segar</a:t>
            </a:r>
            <a:r>
              <a:rPr lang="en-US" dirty="0" smtClean="0"/>
              <a:t> </a:t>
            </a:r>
            <a:r>
              <a:rPr lang="en-US" dirty="0" err="1" smtClean="0"/>
              <a:t>dan</a:t>
            </a:r>
            <a:r>
              <a:rPr lang="en-US" dirty="0" smtClean="0"/>
              <a:t> </a:t>
            </a:r>
            <a:r>
              <a:rPr lang="en-US" dirty="0" err="1" smtClean="0"/>
              <a:t>makanan</a:t>
            </a:r>
            <a:r>
              <a:rPr lang="en-US" dirty="0" smtClean="0"/>
              <a:t> </a:t>
            </a:r>
            <a:r>
              <a:rPr lang="en-US" dirty="0" err="1" smtClean="0"/>
              <a:t>untuk</a:t>
            </a:r>
            <a:r>
              <a:rPr lang="en-US" dirty="0" smtClean="0"/>
              <a:t> </a:t>
            </a:r>
            <a:r>
              <a:rPr lang="en-US" dirty="0" err="1" smtClean="0"/>
              <a:t>menjaga</a:t>
            </a:r>
            <a:r>
              <a:rPr lang="en-US" dirty="0" smtClean="0"/>
              <a:t> </a:t>
            </a:r>
            <a:r>
              <a:rPr lang="en-US" dirty="0" err="1" smtClean="0"/>
              <a:t>kesehatan</a:t>
            </a:r>
            <a:r>
              <a:rPr lang="en-US" dirty="0" smtClean="0"/>
              <a:t> </a:t>
            </a:r>
            <a:r>
              <a:rPr lang="en-US" dirty="0" err="1" smtClean="0"/>
              <a:t>sepenuhnya</a:t>
            </a:r>
            <a:r>
              <a:rPr lang="en-US" dirty="0" smtClean="0"/>
              <a:t> </a:t>
            </a:r>
            <a:r>
              <a:rPr lang="en-US" dirty="0" err="1" smtClean="0"/>
              <a:t>dan</a:t>
            </a:r>
            <a:r>
              <a:rPr lang="en-US" dirty="0" smtClean="0"/>
              <a:t> </a:t>
            </a:r>
            <a:r>
              <a:rPr lang="en-US" dirty="0" err="1" smtClean="0"/>
              <a:t>kebugarannya</a:t>
            </a:r>
            <a:endParaRPr lang="id-ID" dirty="0" smtClean="0"/>
          </a:p>
          <a:p>
            <a:pPr lvl="0"/>
            <a:r>
              <a:rPr lang="id-ID" dirty="0" smtClean="0"/>
              <a:t>Kebebasan dari ketidak</a:t>
            </a:r>
            <a:r>
              <a:rPr lang="en-US" dirty="0" smtClean="0"/>
              <a:t>-</a:t>
            </a:r>
            <a:r>
              <a:rPr lang="id-ID" dirty="0" smtClean="0"/>
              <a:t>nyamanan, dengan menyediakan lingkungan yang sesuai</a:t>
            </a:r>
            <a:r>
              <a:rPr lang="en-US" dirty="0" smtClean="0"/>
              <a:t>,</a:t>
            </a:r>
            <a:r>
              <a:rPr lang="id-ID" dirty="0" smtClean="0"/>
              <a:t> termasuk </a:t>
            </a:r>
            <a:r>
              <a:rPr lang="en-US" dirty="0" err="1" smtClean="0"/>
              <a:t>penyediaan</a:t>
            </a:r>
            <a:r>
              <a:rPr lang="en-US" dirty="0" smtClean="0"/>
              <a:t> </a:t>
            </a:r>
            <a:r>
              <a:rPr lang="en-US" dirty="0" err="1" smtClean="0"/>
              <a:t>teduhan</a:t>
            </a:r>
            <a:r>
              <a:rPr lang="en-US" dirty="0" smtClean="0"/>
              <a:t> </a:t>
            </a:r>
            <a:r>
              <a:rPr lang="en-US" dirty="0" err="1" smtClean="0"/>
              <a:t>dan</a:t>
            </a:r>
            <a:r>
              <a:rPr lang="en-US" dirty="0" smtClean="0"/>
              <a:t> </a:t>
            </a:r>
            <a:r>
              <a:rPr lang="en-US" dirty="0" err="1" smtClean="0"/>
              <a:t>tempat</a:t>
            </a:r>
            <a:r>
              <a:rPr lang="en-US" dirty="0" smtClean="0"/>
              <a:t> </a:t>
            </a:r>
            <a:r>
              <a:rPr lang="en-US" dirty="0" err="1" smtClean="0"/>
              <a:t>istirahat</a:t>
            </a:r>
            <a:r>
              <a:rPr lang="en-US" dirty="0" smtClean="0"/>
              <a:t> yang </a:t>
            </a:r>
            <a:r>
              <a:rPr lang="en-US" dirty="0" err="1" smtClean="0"/>
              <a:t>nyaman</a:t>
            </a:r>
            <a:endParaRPr lang="id-ID" dirty="0" smtClean="0"/>
          </a:p>
          <a:p>
            <a:pPr lvl="0"/>
            <a:r>
              <a:rPr lang="id-ID" dirty="0" smtClean="0"/>
              <a:t>Kebebasan dari rasa sakit , cedera dan penyakit , dengan</a:t>
            </a:r>
            <a:r>
              <a:rPr lang="en-US" dirty="0" smtClean="0"/>
              <a:t> </a:t>
            </a:r>
            <a:r>
              <a:rPr lang="en-US" dirty="0" err="1" smtClean="0"/>
              <a:t>tindakan</a:t>
            </a:r>
            <a:r>
              <a:rPr lang="id-ID" dirty="0" smtClean="0"/>
              <a:t> pencegahan atau diagnosis</a:t>
            </a:r>
            <a:r>
              <a:rPr lang="en-US" dirty="0" smtClean="0"/>
              <a:t> </a:t>
            </a:r>
            <a:r>
              <a:rPr lang="en-US" dirty="0" err="1" smtClean="0"/>
              <a:t>secara</a:t>
            </a:r>
            <a:r>
              <a:rPr lang="id-ID" dirty="0" smtClean="0"/>
              <a:t> cepat dan </a:t>
            </a:r>
            <a:r>
              <a:rPr lang="en-US" dirty="0" err="1" smtClean="0"/>
              <a:t>pemberian</a:t>
            </a:r>
            <a:r>
              <a:rPr lang="en-US" dirty="0" smtClean="0"/>
              <a:t> </a:t>
            </a:r>
            <a:r>
              <a:rPr lang="id-ID" dirty="0" smtClean="0"/>
              <a:t>pengobatan ;</a:t>
            </a:r>
          </a:p>
          <a:p>
            <a:pPr lvl="0"/>
            <a:r>
              <a:rPr lang="id-ID" dirty="0" smtClean="0"/>
              <a:t>Kebebasan untuk mengekspresikan </a:t>
            </a:r>
            <a:r>
              <a:rPr lang="en-US" dirty="0" err="1" smtClean="0"/>
              <a:t>tingkah</a:t>
            </a:r>
            <a:r>
              <a:rPr lang="en-US" dirty="0" smtClean="0"/>
              <a:t>-</a:t>
            </a:r>
            <a:r>
              <a:rPr lang="id-ID" dirty="0" smtClean="0"/>
              <a:t>laku normal , dengan memberikan ruang yang cukup , fasilitas yang memadai dan pe</a:t>
            </a:r>
            <a:r>
              <a:rPr lang="en-US" dirty="0" err="1" smtClean="0"/>
              <a:t>ngelompokan</a:t>
            </a:r>
            <a:r>
              <a:rPr lang="en-US" dirty="0" smtClean="0"/>
              <a:t> </a:t>
            </a:r>
            <a:r>
              <a:rPr lang="en-US" dirty="0" err="1" smtClean="0"/>
              <a:t>hewan</a:t>
            </a:r>
            <a:r>
              <a:rPr lang="en-US" dirty="0" smtClean="0"/>
              <a:t> </a:t>
            </a:r>
            <a:r>
              <a:rPr lang="en-US" dirty="0" err="1" smtClean="0"/>
              <a:t>sejenis</a:t>
            </a:r>
            <a:r>
              <a:rPr lang="id-ID" dirty="0" smtClean="0"/>
              <a:t>i</a:t>
            </a:r>
            <a:r>
              <a:rPr lang="en-US" dirty="0" smtClean="0"/>
              <a:t> </a:t>
            </a:r>
            <a:r>
              <a:rPr lang="id-ID" dirty="0" smtClean="0"/>
              <a:t>tu sendiri, dan</a:t>
            </a:r>
          </a:p>
          <a:p>
            <a:pPr lvl="0"/>
            <a:r>
              <a:rPr lang="id-ID" dirty="0" smtClean="0"/>
              <a:t>Kebebasan dari rasa takut dan tertekan</a:t>
            </a:r>
            <a:r>
              <a:rPr lang="en-US" dirty="0" smtClean="0"/>
              <a:t> (</a:t>
            </a:r>
            <a:r>
              <a:rPr lang="en-US" i="1" dirty="0" smtClean="0"/>
              <a:t>stress</a:t>
            </a:r>
            <a:r>
              <a:rPr lang="en-US" dirty="0" smtClean="0"/>
              <a:t>)</a:t>
            </a:r>
            <a:r>
              <a:rPr lang="id-ID" dirty="0" smtClean="0"/>
              <a:t> , dengan</a:t>
            </a:r>
            <a:r>
              <a:rPr lang="en-US" dirty="0" smtClean="0"/>
              <a:t> </a:t>
            </a:r>
            <a:r>
              <a:rPr lang="en-US" dirty="0" err="1" smtClean="0"/>
              <a:t>memberikan</a:t>
            </a:r>
            <a:r>
              <a:rPr lang="en-US" dirty="0" smtClean="0"/>
              <a:t> </a:t>
            </a:r>
            <a:r>
              <a:rPr lang="en-US" dirty="0" err="1" smtClean="0"/>
              <a:t>kondisi</a:t>
            </a:r>
            <a:r>
              <a:rPr lang="en-US" dirty="0" smtClean="0"/>
              <a:t> </a:t>
            </a:r>
            <a:r>
              <a:rPr lang="en-US" dirty="0" err="1" smtClean="0"/>
              <a:t>dan</a:t>
            </a:r>
            <a:r>
              <a:rPr lang="en-US" dirty="0" smtClean="0"/>
              <a:t> </a:t>
            </a:r>
            <a:r>
              <a:rPr lang="en-US" dirty="0" err="1" smtClean="0"/>
              <a:t>perlakuan</a:t>
            </a:r>
            <a:r>
              <a:rPr lang="en-US" dirty="0" smtClean="0"/>
              <a:t> yang </a:t>
            </a:r>
            <a:r>
              <a:rPr lang="en-US" dirty="0" err="1" smtClean="0"/>
              <a:t>menjamin</a:t>
            </a:r>
            <a:r>
              <a:rPr lang="en-US" dirty="0" smtClean="0"/>
              <a:t> </a:t>
            </a:r>
            <a:r>
              <a:rPr lang="en-US" dirty="0" err="1" smtClean="0"/>
              <a:t>terhindar</a:t>
            </a:r>
            <a:r>
              <a:rPr lang="en-US" dirty="0" smtClean="0"/>
              <a:t> </a:t>
            </a:r>
            <a:r>
              <a:rPr lang="en-US" dirty="0" err="1" smtClean="0"/>
              <a:t>dari</a:t>
            </a:r>
            <a:r>
              <a:rPr lang="en-US" dirty="0" smtClean="0"/>
              <a:t> </a:t>
            </a:r>
            <a:r>
              <a:rPr lang="en-US" dirty="0" err="1" smtClean="0"/>
              <a:t>gangguan</a:t>
            </a:r>
            <a:r>
              <a:rPr lang="en-US" dirty="0" smtClean="0"/>
              <a:t> mental</a:t>
            </a:r>
            <a:endParaRPr lang="id-ID" dirty="0" smtClean="0"/>
          </a:p>
          <a:p>
            <a:endParaRPr lang="id-ID" dirty="0"/>
          </a:p>
        </p:txBody>
      </p:sp>
      <p:sp>
        <p:nvSpPr>
          <p:cNvPr id="4" name="Rectangle 5"/>
          <p:cNvSpPr>
            <a:spLocks noChangeArrowheads="1"/>
          </p:cNvSpPr>
          <p:nvPr/>
        </p:nvSpPr>
        <p:spPr bwMode="auto">
          <a:xfrm>
            <a:off x="2057400" y="4800600"/>
            <a:ext cx="6400800" cy="685800"/>
          </a:xfrm>
          <a:prstGeom prst="rect">
            <a:avLst/>
          </a:prstGeom>
          <a:noFill/>
          <a:ln w="9525">
            <a:noFill/>
            <a:miter lim="800000"/>
            <a:headEnd/>
            <a:tailEnd/>
          </a:ln>
          <a:effectLst/>
        </p:spPr>
        <p:txBody>
          <a:bodyPr lIns="92075" tIns="46038" rIns="92075" bIns="46038"/>
          <a:lstStyle/>
          <a:p>
            <a:pPr>
              <a:spcBef>
                <a:spcPct val="20000"/>
              </a:spcBef>
              <a:buClr>
                <a:schemeClr val="hlink"/>
              </a:buClr>
              <a:buSzPct val="70000"/>
              <a:buFont typeface="Wingdings" pitchFamily="2" charset="2"/>
              <a:buNone/>
              <a:defRPr/>
            </a:pPr>
            <a:r>
              <a:rPr lang="en-US" sz="2000" dirty="0">
                <a:solidFill>
                  <a:srgbClr val="FEF924"/>
                </a:solidFill>
                <a:effectLst>
                  <a:outerShdw blurRad="38100" dist="38100" dir="2700000" algn="tl">
                    <a:srgbClr val="000000"/>
                  </a:outerShdw>
                </a:effectLst>
                <a:latin typeface="Lucida Handwriting" pitchFamily="66" charset="0"/>
              </a:rPr>
              <a:t>NURYADI</a:t>
            </a:r>
          </a:p>
          <a:p>
            <a:pPr>
              <a:spcBef>
                <a:spcPct val="20000"/>
              </a:spcBef>
              <a:buClr>
                <a:schemeClr val="hlink"/>
              </a:buClr>
              <a:buSzPct val="70000"/>
              <a:buFont typeface="Wingdings" pitchFamily="2" charset="2"/>
              <a:buNone/>
              <a:defRPr/>
            </a:pPr>
            <a:r>
              <a:rPr lang="en-US" sz="2000" dirty="0">
                <a:solidFill>
                  <a:srgbClr val="FEF924"/>
                </a:solidFill>
                <a:effectLst>
                  <a:outerShdw blurRad="38100" dist="38100" dir="2700000" algn="tl">
                    <a:srgbClr val="000000"/>
                  </a:outerShdw>
                </a:effectLst>
                <a:latin typeface="Lucida Handwriting" pitchFamily="66" charset="0"/>
              </a:rPr>
              <a:t>Phone  0341-460196  hp  081334418749</a:t>
            </a:r>
            <a:endParaRPr lang="en-US" sz="2000" dirty="0">
              <a:effectLst>
                <a:outerShdw blurRad="38100" dist="38100" dir="2700000" algn="tl">
                  <a:srgbClr val="000000"/>
                </a:outerShdw>
              </a:effectLst>
              <a:latin typeface="Lucida Handwriting"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9" presetClass="entr" presetSubtype="10" fill="hold" grpId="0" nodeType="clickEffect">
                                  <p:stCondLst>
                                    <p:cond delay="0"/>
                                  </p:stCondLst>
                                  <p:childTnLst>
                                    <p:set>
                                      <p:cBhvr>
                                        <p:cTn id="47" dur="1" fill="hold">
                                          <p:stCondLst>
                                            <p:cond delay="0"/>
                                          </p:stCondLst>
                                        </p:cTn>
                                        <p:tgtEl>
                                          <p:spTgt spid="4">
                                            <p:txEl>
                                              <p:pRg st="0" end="0"/>
                                            </p:txEl>
                                          </p:spTgt>
                                        </p:tgtEl>
                                        <p:attrNameLst>
                                          <p:attrName>style.visibility</p:attrName>
                                        </p:attrNameLst>
                                      </p:cBhvr>
                                      <p:to>
                                        <p:strVal val="visible"/>
                                      </p:to>
                                    </p:set>
                                    <p:anim calcmode="lin" valueType="num">
                                      <p:cBhvr>
                                        <p:cTn id="48" dur="5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49" dur="5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9" presetClass="entr" presetSubtype="10" fill="hold" grpId="0" nodeType="clickEffect">
                                  <p:stCondLst>
                                    <p:cond delay="0"/>
                                  </p:stCondLst>
                                  <p:childTnLst>
                                    <p:set>
                                      <p:cBhvr>
                                        <p:cTn id="53" dur="1" fill="hold">
                                          <p:stCondLst>
                                            <p:cond delay="0"/>
                                          </p:stCondLst>
                                        </p:cTn>
                                        <p:tgtEl>
                                          <p:spTgt spid="4">
                                            <p:txEl>
                                              <p:pRg st="1" end="1"/>
                                            </p:txEl>
                                          </p:spTgt>
                                        </p:tgtEl>
                                        <p:attrNameLst>
                                          <p:attrName>style.visibility</p:attrName>
                                        </p:attrNameLst>
                                      </p:cBhvr>
                                      <p:to>
                                        <p:strVal val="visible"/>
                                      </p:to>
                                    </p:set>
                                    <p:anim calcmode="lin" valueType="num">
                                      <p:cBhvr>
                                        <p:cTn id="54" dur="5000" fill="hold"/>
                                        <p:tgtEl>
                                          <p:spTgt spid="4">
                                            <p:txEl>
                                              <p:pRg st="1" end="1"/>
                                            </p:txEl>
                                          </p:spTgt>
                                        </p:tgtEl>
                                        <p:attrNameLst>
                                          <p:attrName>ppt_w</p:attrName>
                                        </p:attrNameLst>
                                      </p:cBhvr>
                                      <p:tavLst>
                                        <p:tav tm="0" fmla="#ppt_w*sin(2.5*pi*$)">
                                          <p:val>
                                            <p:fltVal val="0"/>
                                          </p:val>
                                        </p:tav>
                                        <p:tav tm="100000">
                                          <p:val>
                                            <p:fltVal val="1"/>
                                          </p:val>
                                        </p:tav>
                                      </p:tavLst>
                                    </p:anim>
                                    <p:anim calcmode="lin" valueType="num">
                                      <p:cBhvr>
                                        <p:cTn id="55" dur="50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p"/>
      <p:bldP spid="4"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a:p>
        </p:txBody>
      </p:sp>
      <p:sp>
        <p:nvSpPr>
          <p:cNvPr id="3" name="Content Placeholder 2"/>
          <p:cNvSpPr>
            <a:spLocks noGrp="1"/>
          </p:cNvSpPr>
          <p:nvPr>
            <p:ph idx="1"/>
          </p:nvPr>
        </p:nvSpPr>
        <p:spPr/>
        <p:txBody>
          <a:bodyPr>
            <a:normAutofit fontScale="70000" lnSpcReduction="20000"/>
          </a:bodyPr>
          <a:lstStyle/>
          <a:p>
            <a:r>
              <a:rPr lang="id-ID" dirty="0" smtClean="0"/>
              <a:t>We believe that an animal's welfare, whether on farm, in transit, at market or at a place of slaughter should be considered in terms of</a:t>
            </a:r>
            <a:r>
              <a:rPr lang="id-ID" b="1" dirty="0" smtClean="0"/>
              <a:t> 'five freedoms'</a:t>
            </a:r>
            <a:r>
              <a:rPr lang="id-ID" dirty="0" smtClean="0"/>
              <a:t>. These freedoms define ideal states rather than standards for acceptable welfare. They form a logical and comprehensive framework for analysis of welfare within any system together with the steps and compromises necessary to safeguard and improve welfare within the proper constraints of an effective livestock industry. </a:t>
            </a:r>
          </a:p>
          <a:p>
            <a:r>
              <a:rPr lang="id-ID" b="1" dirty="0" smtClean="0"/>
              <a:t>1. Freedom from Hunger and Thirst</a:t>
            </a:r>
            <a:r>
              <a:rPr lang="id-ID" dirty="0" smtClean="0"/>
              <a:t> - by ready access to fresh water and a diet to maintain full health and vigour. </a:t>
            </a:r>
          </a:p>
          <a:p>
            <a:r>
              <a:rPr lang="id-ID" b="1" dirty="0" smtClean="0"/>
              <a:t>2. Freedom from Discomfort</a:t>
            </a:r>
            <a:r>
              <a:rPr lang="id-ID" dirty="0" smtClean="0"/>
              <a:t> - by providing an appropriate environment including shelter and a comfortable resting area. </a:t>
            </a:r>
          </a:p>
          <a:p>
            <a:r>
              <a:rPr lang="id-ID" b="1" dirty="0" smtClean="0"/>
              <a:t>3. Freedom from Pain, Injury or Disease</a:t>
            </a:r>
            <a:r>
              <a:rPr lang="id-ID" dirty="0" smtClean="0"/>
              <a:t> - by prevention or rapid diagnosis and treatment. </a:t>
            </a:r>
          </a:p>
          <a:p>
            <a:r>
              <a:rPr lang="id-ID" b="1" dirty="0" smtClean="0"/>
              <a:t>4. Freedom to Express Normal Behaviour </a:t>
            </a:r>
            <a:r>
              <a:rPr lang="id-ID" dirty="0" smtClean="0"/>
              <a:t>- by providing sufficient space, proper facilities and company of the animal's own kind. </a:t>
            </a:r>
          </a:p>
          <a:p>
            <a:r>
              <a:rPr lang="id-ID" b="1" dirty="0" smtClean="0"/>
              <a:t>5. Freedom from Fear and Distress</a:t>
            </a:r>
            <a:r>
              <a:rPr lang="id-ID" dirty="0" smtClean="0"/>
              <a:t> - by ensuring conditions and treatment which avoid mental suffering.</a:t>
            </a:r>
          </a:p>
          <a:p>
            <a:endParaRPr lang="id-ID"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FAWC</a:t>
            </a:r>
            <a:endParaRPr lang="id-ID" dirty="0"/>
          </a:p>
        </p:txBody>
      </p:sp>
      <p:sp>
        <p:nvSpPr>
          <p:cNvPr id="3" name="Content Placeholder 2"/>
          <p:cNvSpPr>
            <a:spLocks noGrp="1"/>
          </p:cNvSpPr>
          <p:nvPr>
            <p:ph idx="1"/>
          </p:nvPr>
        </p:nvSpPr>
        <p:spPr/>
        <p:txBody>
          <a:bodyPr/>
          <a:lstStyle/>
          <a:p>
            <a:r>
              <a:rPr lang="id-ID" dirty="0" smtClean="0"/>
              <a:t>Kesejahteraan</a:t>
            </a:r>
            <a:r>
              <a:rPr lang="en-US" dirty="0" smtClean="0"/>
              <a:t> </a:t>
            </a:r>
            <a:r>
              <a:rPr lang="en-US" dirty="0" err="1" smtClean="0"/>
              <a:t>Hewan</a:t>
            </a:r>
            <a:r>
              <a:rPr lang="en-US" dirty="0" smtClean="0"/>
              <a:t>(</a:t>
            </a:r>
            <a:r>
              <a:rPr lang="en-US" i="1" dirty="0" smtClean="0"/>
              <a:t>Animal </a:t>
            </a:r>
            <a:r>
              <a:rPr lang="en-US" i="1" dirty="0" err="1" smtClean="0"/>
              <a:t>Welafare</a:t>
            </a:r>
            <a:r>
              <a:rPr lang="en-US" dirty="0" smtClean="0"/>
              <a:t>)</a:t>
            </a:r>
            <a:r>
              <a:rPr lang="id-ID" dirty="0" smtClean="0"/>
              <a:t> meliputi </a:t>
            </a:r>
            <a:r>
              <a:rPr lang="en-US" dirty="0" smtClean="0"/>
              <a:t>: </a:t>
            </a:r>
            <a:r>
              <a:rPr lang="id-ID" dirty="0" smtClean="0"/>
              <a:t>kesehatan hewan dan kebugaran dan kemampuannya </a:t>
            </a:r>
            <a:r>
              <a:rPr lang="en-US" dirty="0" err="1" smtClean="0"/>
              <a:t>dan</a:t>
            </a:r>
            <a:r>
              <a:rPr lang="en-US" dirty="0" smtClean="0"/>
              <a:t> </a:t>
            </a:r>
            <a:r>
              <a:rPr lang="id-ID" dirty="0" smtClean="0"/>
              <a:t>kondisi</a:t>
            </a:r>
            <a:r>
              <a:rPr lang="en-US" dirty="0" smtClean="0"/>
              <a:t> </a:t>
            </a:r>
            <a:r>
              <a:rPr lang="id-ID" dirty="0" smtClean="0"/>
              <a:t>fisik </a:t>
            </a:r>
            <a:r>
              <a:rPr lang="en-US" dirty="0" err="1" smtClean="0"/>
              <a:t>secara</a:t>
            </a:r>
            <a:r>
              <a:rPr lang="en-US" dirty="0" smtClean="0"/>
              <a:t> </a:t>
            </a:r>
            <a:r>
              <a:rPr lang="id-ID" dirty="0" smtClean="0"/>
              <a:t>umum,</a:t>
            </a:r>
            <a:r>
              <a:rPr lang="en-US" dirty="0" smtClean="0"/>
              <a:t> </a:t>
            </a:r>
            <a:r>
              <a:rPr lang="en-US" dirty="0" err="1" smtClean="0"/>
              <a:t>termasuk</a:t>
            </a:r>
            <a:r>
              <a:rPr lang="en-US" dirty="0" smtClean="0"/>
              <a:t> </a:t>
            </a:r>
            <a:r>
              <a:rPr lang="en-US" dirty="0" err="1" smtClean="0"/>
              <a:t>secara</a:t>
            </a:r>
            <a:r>
              <a:rPr lang="en-US" dirty="0" smtClean="0"/>
              <a:t> </a:t>
            </a:r>
            <a:r>
              <a:rPr lang="id-ID" dirty="0" smtClean="0"/>
              <a:t>psikologis, biologis untuk menghadapi setiap </a:t>
            </a:r>
            <a:r>
              <a:rPr lang="en-US" dirty="0" err="1" smtClean="0"/>
              <a:t>pengaruh</a:t>
            </a:r>
            <a:r>
              <a:rPr lang="en-US" dirty="0" smtClean="0"/>
              <a:t> yang </a:t>
            </a:r>
            <a:r>
              <a:rPr lang="id-ID" dirty="0" smtClean="0"/>
              <a:t>merugikan  dari lingkungan di mana </a:t>
            </a:r>
            <a:r>
              <a:rPr lang="en-US" dirty="0" err="1" smtClean="0"/>
              <a:t>hewan</a:t>
            </a:r>
            <a:r>
              <a:rPr lang="en-US" dirty="0" smtClean="0"/>
              <a:t>/</a:t>
            </a:r>
            <a:r>
              <a:rPr lang="en-US" dirty="0" err="1" smtClean="0"/>
              <a:t>ternak</a:t>
            </a:r>
            <a:r>
              <a:rPr lang="en-US" dirty="0" smtClean="0"/>
              <a:t> </a:t>
            </a:r>
            <a:r>
              <a:rPr lang="en-US" dirty="0" err="1" smtClean="0"/>
              <a:t>berada</a:t>
            </a:r>
            <a:r>
              <a:rPr lang="id-ID" dirty="0" smtClean="0"/>
              <a:t> </a:t>
            </a:r>
            <a:endParaRPr lang="en-US" dirty="0" smtClean="0"/>
          </a:p>
          <a:p>
            <a:r>
              <a:rPr lang="en-US" dirty="0" err="1" smtClean="0"/>
              <a:t>Simak</a:t>
            </a:r>
            <a:r>
              <a:rPr lang="en-US" dirty="0" smtClean="0"/>
              <a:t> </a:t>
            </a:r>
            <a:r>
              <a:rPr lang="en-US" dirty="0" err="1" smtClean="0"/>
              <a:t>ulang</a:t>
            </a:r>
            <a:r>
              <a:rPr lang="en-US" dirty="0" smtClean="0"/>
              <a:t> </a:t>
            </a:r>
            <a:r>
              <a:rPr lang="en-US" dirty="0" err="1" smtClean="0"/>
              <a:t>hadits</a:t>
            </a:r>
            <a:r>
              <a:rPr lang="en-US" dirty="0" smtClean="0"/>
              <a:t> </a:t>
            </a:r>
            <a:r>
              <a:rPr lang="en-US" dirty="0" err="1" smtClean="0"/>
              <a:t>tentang</a:t>
            </a:r>
            <a:r>
              <a:rPr lang="en-US" dirty="0" smtClean="0"/>
              <a:t> </a:t>
            </a:r>
            <a:r>
              <a:rPr lang="en-US" dirty="0" err="1" smtClean="0"/>
              <a:t>perintah</a:t>
            </a:r>
            <a:r>
              <a:rPr lang="en-US" dirty="0" smtClean="0"/>
              <a:t> Allah SWT </a:t>
            </a:r>
            <a:r>
              <a:rPr lang="en-US" dirty="0" err="1" smtClean="0"/>
              <a:t>untuk</a:t>
            </a:r>
            <a:r>
              <a:rPr lang="en-US" dirty="0" smtClean="0"/>
              <a:t> </a:t>
            </a:r>
            <a:r>
              <a:rPr lang="en-US" dirty="0" err="1" smtClean="0"/>
              <a:t>berbuat</a:t>
            </a:r>
            <a:r>
              <a:rPr lang="en-US" dirty="0" smtClean="0"/>
              <a:t> </a:t>
            </a:r>
            <a:r>
              <a:rPr lang="en-US" dirty="0" err="1" smtClean="0"/>
              <a:t>baik</a:t>
            </a:r>
            <a:r>
              <a:rPr lang="en-US" dirty="0" smtClean="0"/>
              <a:t> </a:t>
            </a:r>
            <a:r>
              <a:rPr lang="en-US" dirty="0" err="1" smtClean="0"/>
              <a:t>dalam</a:t>
            </a:r>
            <a:r>
              <a:rPr lang="en-US" dirty="0" smtClean="0"/>
              <a:t> </a:t>
            </a:r>
            <a:r>
              <a:rPr lang="en-US" dirty="0" err="1" smtClean="0"/>
              <a:t>segala</a:t>
            </a:r>
            <a:r>
              <a:rPr lang="en-US" dirty="0" smtClean="0"/>
              <a:t> </a:t>
            </a:r>
            <a:r>
              <a:rPr lang="en-US" dirty="0" err="1" smtClean="0"/>
              <a:t>sesuatu</a:t>
            </a:r>
            <a:r>
              <a:rPr lang="en-US" dirty="0" smtClean="0"/>
              <a:t> </a:t>
            </a:r>
            <a:r>
              <a:rPr lang="en-US" dirty="0" err="1" smtClean="0"/>
              <a:t>di</a:t>
            </a:r>
            <a:r>
              <a:rPr lang="en-US" dirty="0" smtClean="0"/>
              <a:t> </a:t>
            </a:r>
            <a:r>
              <a:rPr lang="en-US" dirty="0" err="1" smtClean="0"/>
              <a:t>atas</a:t>
            </a:r>
            <a:endParaRPr lang="id-ID"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0" y="0"/>
            <a:ext cx="9144000" cy="1752600"/>
          </a:xfrm>
        </p:spPr>
        <p:txBody>
          <a:bodyPr/>
          <a:lstStyle/>
          <a:p>
            <a:pPr algn="ctr" eaLnBrk="1" hangingPunct="1">
              <a:defRPr/>
            </a:pPr>
            <a:r>
              <a:rPr lang="en-US" smtClean="0"/>
              <a:t> </a:t>
            </a:r>
            <a:r>
              <a:rPr lang="en-US" sz="5400" smtClean="0">
                <a:solidFill>
                  <a:srgbClr val="CC3300"/>
                </a:solidFill>
              </a:rPr>
              <a:t>ternak qurban ???</a:t>
            </a:r>
            <a:r>
              <a:rPr lang="en-US" smtClean="0"/>
              <a:t> </a:t>
            </a:r>
          </a:p>
        </p:txBody>
      </p:sp>
      <p:sp>
        <p:nvSpPr>
          <p:cNvPr id="146435" name="Rectangle 3"/>
          <p:cNvSpPr>
            <a:spLocks noGrp="1" noChangeArrowheads="1"/>
          </p:cNvSpPr>
          <p:nvPr>
            <p:ph idx="1"/>
          </p:nvPr>
        </p:nvSpPr>
        <p:spPr>
          <a:xfrm>
            <a:off x="0" y="1981200"/>
            <a:ext cx="9144000" cy="4876800"/>
          </a:xfrm>
        </p:spPr>
        <p:txBody>
          <a:bodyPr/>
          <a:lstStyle/>
          <a:p>
            <a:pPr eaLnBrk="1" hangingPunct="1">
              <a:lnSpc>
                <a:spcPct val="90000"/>
              </a:lnSpc>
              <a:defRPr/>
            </a:pPr>
            <a:r>
              <a:rPr lang="en-US" dirty="0" smtClean="0"/>
              <a:t>BUKAN BESAR BUKAN KECIL . . . . . . . . </a:t>
            </a:r>
          </a:p>
          <a:p>
            <a:pPr eaLnBrk="1" hangingPunct="1">
              <a:lnSpc>
                <a:spcPct val="90000"/>
              </a:lnSpc>
              <a:defRPr/>
            </a:pPr>
            <a:r>
              <a:rPr lang="en-US" dirty="0" smtClean="0"/>
              <a:t>BUKAN MURAH BUKAN MAHAL . . . . . . .</a:t>
            </a:r>
          </a:p>
          <a:p>
            <a:pPr eaLnBrk="1" hangingPunct="1">
              <a:lnSpc>
                <a:spcPct val="90000"/>
              </a:lnSpc>
              <a:defRPr/>
            </a:pPr>
            <a:endParaRPr lang="en-US" dirty="0" smtClean="0"/>
          </a:p>
          <a:p>
            <a:pPr eaLnBrk="1" hangingPunct="1">
              <a:lnSpc>
                <a:spcPct val="90000"/>
              </a:lnSpc>
              <a:defRPr/>
            </a:pPr>
            <a:r>
              <a:rPr lang="en-US" dirty="0" smtClean="0"/>
              <a:t>TETAPI SESUAI DENGAN YANG DITELADANKAN OLEH RASULULLAH SAW</a:t>
            </a:r>
          </a:p>
          <a:p>
            <a:pPr eaLnBrk="1" hangingPunct="1">
              <a:lnSpc>
                <a:spcPct val="90000"/>
              </a:lnSpc>
              <a:defRPr/>
            </a:pPr>
            <a:endParaRPr lang="en-US" dirty="0" smtClean="0"/>
          </a:p>
          <a:p>
            <a:pPr eaLnBrk="1" hangingPunct="1">
              <a:lnSpc>
                <a:spcPct val="90000"/>
              </a:lnSpc>
              <a:defRPr/>
            </a:pPr>
            <a:r>
              <a:rPr lang="en-US" dirty="0" err="1" smtClean="0"/>
              <a:t>Bagaimana</a:t>
            </a:r>
            <a:r>
              <a:rPr lang="en-US" dirty="0" smtClean="0"/>
              <a:t> </a:t>
            </a:r>
            <a:r>
              <a:rPr lang="en-US" dirty="0" err="1" smtClean="0"/>
              <a:t>contoh</a:t>
            </a:r>
            <a:r>
              <a:rPr lang="en-US" dirty="0" smtClean="0"/>
              <a:t> </a:t>
            </a:r>
            <a:r>
              <a:rPr lang="en-US" dirty="0" err="1" smtClean="0"/>
              <a:t>keteladanan</a:t>
            </a:r>
            <a:r>
              <a:rPr lang="en-US" dirty="0" smtClean="0"/>
              <a:t> </a:t>
            </a:r>
            <a:r>
              <a:rPr lang="en-US" dirty="0" err="1" smtClean="0"/>
              <a:t>Rosululloh</a:t>
            </a:r>
            <a:r>
              <a:rPr lang="en-US" dirty="0" smtClean="0"/>
              <a:t>  </a:t>
            </a:r>
            <a:r>
              <a:rPr lang="en-US" dirty="0" err="1" smtClean="0"/>
              <a:t>dalam</a:t>
            </a:r>
            <a:r>
              <a:rPr lang="en-US" dirty="0" smtClean="0"/>
              <a:t> </a:t>
            </a:r>
            <a:r>
              <a:rPr lang="en-US" dirty="0" err="1" smtClean="0"/>
              <a:t>ibadah</a:t>
            </a:r>
            <a:r>
              <a:rPr lang="en-US" dirty="0" smtClean="0"/>
              <a:t> </a:t>
            </a:r>
            <a:r>
              <a:rPr lang="en-US" dirty="0" err="1" smtClean="0"/>
              <a:t>Qurban</a:t>
            </a:r>
            <a:r>
              <a:rPr lang="en-US" dirty="0" smtClean="0"/>
              <a:t>, </a:t>
            </a:r>
            <a:r>
              <a:rPr lang="en-US" dirty="0" err="1" smtClean="0"/>
              <a:t>secara</a:t>
            </a:r>
            <a:r>
              <a:rPr lang="en-US" dirty="0" smtClean="0"/>
              <a:t> </a:t>
            </a:r>
            <a:r>
              <a:rPr lang="en-US" dirty="0" err="1" smtClean="0"/>
              <a:t>spesifik</a:t>
            </a:r>
            <a:r>
              <a:rPr lang="en-US" dirty="0" smtClean="0"/>
              <a:t> </a:t>
            </a:r>
            <a:r>
              <a:rPr lang="en-US" dirty="0" err="1" smtClean="0"/>
              <a:t>tentang</a:t>
            </a:r>
            <a:r>
              <a:rPr lang="en-US" dirty="0" smtClean="0"/>
              <a:t> </a:t>
            </a:r>
            <a:r>
              <a:rPr lang="en-US" dirty="0" err="1" smtClean="0"/>
              <a:t>memilih</a:t>
            </a:r>
            <a:r>
              <a:rPr lang="en-US" dirty="0" smtClean="0"/>
              <a:t> </a:t>
            </a:r>
            <a:r>
              <a:rPr lang="en-US" dirty="0" err="1" smtClean="0"/>
              <a:t>ternak</a:t>
            </a:r>
            <a:r>
              <a:rPr lang="en-US" dirty="0" smtClean="0"/>
              <a:t> </a:t>
            </a:r>
            <a:r>
              <a:rPr lang="en-US" dirty="0" err="1" smtClean="0"/>
              <a:t>Qurban</a:t>
            </a:r>
            <a:r>
              <a:rPr lang="en-US" dirty="0" smtClean="0"/>
              <a:t> ???</a:t>
            </a:r>
            <a:endParaRPr lang="ar-SA" dirty="0" smtClean="0"/>
          </a:p>
          <a:p>
            <a:pPr eaLnBrk="1" hangingPunct="1">
              <a:lnSpc>
                <a:spcPct val="90000"/>
              </a:lnSpc>
              <a:defRPr/>
            </a:pPr>
            <a:endParaRPr lang="en-US" dirty="0" smtClean="0"/>
          </a:p>
          <a:p>
            <a:pPr eaLnBrk="1" hangingPunct="1">
              <a:lnSpc>
                <a:spcPct val="90000"/>
              </a:lnSpc>
              <a:defRPr/>
            </a:pPr>
            <a:r>
              <a:rPr lang="en-US" dirty="0" err="1" smtClean="0"/>
              <a:t>Bagaimana</a:t>
            </a:r>
            <a:r>
              <a:rPr lang="en-US" dirty="0" smtClean="0"/>
              <a:t> </a:t>
            </a:r>
            <a:r>
              <a:rPr lang="en-US" dirty="0" err="1" smtClean="0"/>
              <a:t>Qurban</a:t>
            </a:r>
            <a:r>
              <a:rPr lang="en-US" dirty="0" smtClean="0"/>
              <a:t> </a:t>
            </a:r>
            <a:r>
              <a:rPr lang="en-US" dirty="0" err="1" smtClean="0"/>
              <a:t>para</a:t>
            </a:r>
            <a:r>
              <a:rPr lang="en-US" dirty="0" smtClean="0"/>
              <a:t> </a:t>
            </a:r>
            <a:r>
              <a:rPr lang="en-US" dirty="0" err="1" smtClean="0"/>
              <a:t>sahabat</a:t>
            </a:r>
            <a:r>
              <a:rPr lang="en-US" dirty="0" smtClean="0"/>
              <a:t> </a:t>
            </a:r>
            <a:r>
              <a:rPr lang="en-US" dirty="0" err="1" smtClean="0"/>
              <a:t>Nabi</a:t>
            </a:r>
            <a:r>
              <a:rPr lang="en-US" dirty="0" smtClean="0"/>
              <a:t> SAW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6434"/>
                                        </p:tgtEl>
                                        <p:attrNameLst>
                                          <p:attrName>style.visibility</p:attrName>
                                        </p:attrNameLst>
                                      </p:cBhvr>
                                      <p:to>
                                        <p:strVal val="visible"/>
                                      </p:to>
                                    </p:set>
                                    <p:anim calcmode="lin" valueType="num">
                                      <p:cBhvr>
                                        <p:cTn id="7" dur="500" fill="hold"/>
                                        <p:tgtEl>
                                          <p:spTgt spid="146434"/>
                                        </p:tgtEl>
                                        <p:attrNameLst>
                                          <p:attrName>ppt_w</p:attrName>
                                        </p:attrNameLst>
                                      </p:cBhvr>
                                      <p:tavLst>
                                        <p:tav tm="0">
                                          <p:val>
                                            <p:fltVal val="0"/>
                                          </p:val>
                                        </p:tav>
                                        <p:tav tm="100000">
                                          <p:val>
                                            <p:strVal val="#ppt_w"/>
                                          </p:val>
                                        </p:tav>
                                      </p:tavLst>
                                    </p:anim>
                                    <p:anim calcmode="lin" valueType="num">
                                      <p:cBhvr>
                                        <p:cTn id="8" dur="500" fill="hold"/>
                                        <p:tgtEl>
                                          <p:spTgt spid="146434"/>
                                        </p:tgtEl>
                                        <p:attrNameLst>
                                          <p:attrName>ppt_h</p:attrName>
                                        </p:attrNameLst>
                                      </p:cBhvr>
                                      <p:tavLst>
                                        <p:tav tm="0">
                                          <p:val>
                                            <p:fltVal val="0"/>
                                          </p:val>
                                        </p:tav>
                                        <p:tav tm="100000">
                                          <p:val>
                                            <p:strVal val="#ppt_h"/>
                                          </p:val>
                                        </p:tav>
                                      </p:tavLst>
                                    </p:anim>
                                    <p:animEffect transition="in" filter="fade">
                                      <p:cBhvr>
                                        <p:cTn id="9" dur="500"/>
                                        <p:tgtEl>
                                          <p:spTgt spid="1464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146435">
                                            <p:txEl>
                                              <p:pRg st="0" end="0"/>
                                            </p:txEl>
                                          </p:spTgt>
                                        </p:tgtEl>
                                        <p:attrNameLst>
                                          <p:attrName>style.visibility</p:attrName>
                                        </p:attrNameLst>
                                      </p:cBhvr>
                                      <p:to>
                                        <p:strVal val="visible"/>
                                      </p:to>
                                    </p:set>
                                    <p:anim calcmode="lin" valueType="num">
                                      <p:cBhvr additive="base">
                                        <p:cTn id="14" dur="500" fill="hold"/>
                                        <p:tgtEl>
                                          <p:spTgt spid="146435">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1464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46435">
                                            <p:txEl>
                                              <p:pRg st="1" end="1"/>
                                            </p:txEl>
                                          </p:spTgt>
                                        </p:tgtEl>
                                        <p:attrNameLst>
                                          <p:attrName>style.visibility</p:attrName>
                                        </p:attrNameLst>
                                      </p:cBhvr>
                                      <p:to>
                                        <p:strVal val="visible"/>
                                      </p:to>
                                    </p:set>
                                    <p:animEffect transition="in" filter="box(in)">
                                      <p:cBhvr>
                                        <p:cTn id="20" dur="500"/>
                                        <p:tgtEl>
                                          <p:spTgt spid="14643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146435">
                                            <p:txEl>
                                              <p:pRg st="3" end="3"/>
                                            </p:txEl>
                                          </p:spTgt>
                                        </p:tgtEl>
                                        <p:attrNameLst>
                                          <p:attrName>style.visibility</p:attrName>
                                        </p:attrNameLst>
                                      </p:cBhvr>
                                      <p:to>
                                        <p:strVal val="visible"/>
                                      </p:to>
                                    </p:set>
                                    <p:animEffect transition="in" filter="box(in)">
                                      <p:cBhvr>
                                        <p:cTn id="25" dur="500"/>
                                        <p:tgtEl>
                                          <p:spTgt spid="14643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nodeType="clickEffect">
                                  <p:stCondLst>
                                    <p:cond delay="0"/>
                                  </p:stCondLst>
                                  <p:childTnLst>
                                    <p:set>
                                      <p:cBhvr>
                                        <p:cTn id="29" dur="1" fill="hold">
                                          <p:stCondLst>
                                            <p:cond delay="0"/>
                                          </p:stCondLst>
                                        </p:cTn>
                                        <p:tgtEl>
                                          <p:spTgt spid="146435">
                                            <p:txEl>
                                              <p:pRg st="5" end="5"/>
                                            </p:txEl>
                                          </p:spTgt>
                                        </p:tgtEl>
                                        <p:attrNameLst>
                                          <p:attrName>style.visibility</p:attrName>
                                        </p:attrNameLst>
                                      </p:cBhvr>
                                      <p:to>
                                        <p:strVal val="visible"/>
                                      </p:to>
                                    </p:set>
                                    <p:animEffect transition="in" filter="box(in)">
                                      <p:cBhvr>
                                        <p:cTn id="30" dur="500"/>
                                        <p:tgtEl>
                                          <p:spTgt spid="14643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146435">
                                            <p:txEl>
                                              <p:pRg st="7" end="7"/>
                                            </p:txEl>
                                          </p:spTgt>
                                        </p:tgtEl>
                                        <p:attrNameLst>
                                          <p:attrName>style.visibility</p:attrName>
                                        </p:attrNameLst>
                                      </p:cBhvr>
                                      <p:to>
                                        <p:strVal val="visible"/>
                                      </p:to>
                                    </p:set>
                                    <p:animEffect transition="in" filter="box(in)">
                                      <p:cBhvr>
                                        <p:cTn id="35" dur="500"/>
                                        <p:tgtEl>
                                          <p:spTgt spid="146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t>KEDUDUKAN IBADAH QURBQN</a:t>
            </a:r>
            <a:endParaRPr lang="id-ID" sz="4000" dirty="0"/>
          </a:p>
        </p:txBody>
      </p:sp>
      <p:sp>
        <p:nvSpPr>
          <p:cNvPr id="3" name="Content Placeholder 2"/>
          <p:cNvSpPr>
            <a:spLocks noGrp="1"/>
          </p:cNvSpPr>
          <p:nvPr>
            <p:ph idx="1"/>
          </p:nvPr>
        </p:nvSpPr>
        <p:spPr/>
        <p:txBody>
          <a:bodyPr>
            <a:normAutofit lnSpcReduction="10000"/>
          </a:bodyPr>
          <a:lstStyle/>
          <a:p>
            <a:endParaRPr lang="ar-SA" dirty="0" smtClean="0"/>
          </a:p>
          <a:p>
            <a:pPr algn="ctr">
              <a:buNone/>
            </a:pPr>
            <a:r>
              <a:rPr lang="ar-SA" sz="4000" dirty="0" smtClean="0"/>
              <a:t>اَلاَضْحَى عَلَيَّ فَرِيْضَةٌ وَ عَلَيْكُمْ سُنَّةٌ</a:t>
            </a:r>
            <a:endParaRPr lang="id-ID" sz="4000" dirty="0" smtClean="0"/>
          </a:p>
          <a:p>
            <a:r>
              <a:rPr lang="en-US" dirty="0" err="1" smtClean="0"/>
              <a:t>Rasulullah</a:t>
            </a:r>
            <a:r>
              <a:rPr lang="en-US" dirty="0" smtClean="0"/>
              <a:t> saw </a:t>
            </a:r>
            <a:r>
              <a:rPr lang="en-US" dirty="0" err="1" smtClean="0"/>
              <a:t>bersabda</a:t>
            </a:r>
            <a:r>
              <a:rPr lang="en-US" dirty="0" smtClean="0"/>
              <a:t> : </a:t>
            </a:r>
            <a:r>
              <a:rPr lang="en-US" dirty="0" err="1" smtClean="0"/>
              <a:t>bahwa</a:t>
            </a:r>
            <a:r>
              <a:rPr lang="en-US" dirty="0" smtClean="0"/>
              <a:t> </a:t>
            </a:r>
            <a:r>
              <a:rPr lang="en-US" dirty="0" err="1" smtClean="0"/>
              <a:t>qurban</a:t>
            </a:r>
            <a:r>
              <a:rPr lang="en-US" dirty="0" smtClean="0"/>
              <a:t> </a:t>
            </a:r>
            <a:r>
              <a:rPr lang="en-US" dirty="0" err="1" smtClean="0"/>
              <a:t>itu</a:t>
            </a:r>
            <a:r>
              <a:rPr lang="en-US" dirty="0" smtClean="0"/>
              <a:t> </a:t>
            </a:r>
            <a:r>
              <a:rPr lang="en-US" dirty="0" err="1" smtClean="0"/>
              <a:t>wajib</a:t>
            </a:r>
            <a:r>
              <a:rPr lang="en-US" dirty="0" smtClean="0"/>
              <a:t> </a:t>
            </a:r>
            <a:r>
              <a:rPr lang="en-US" dirty="0" err="1" smtClean="0"/>
              <a:t>bagiku</a:t>
            </a:r>
            <a:r>
              <a:rPr lang="en-US" dirty="0" smtClean="0"/>
              <a:t>, </a:t>
            </a:r>
            <a:r>
              <a:rPr lang="en-US" dirty="0" err="1" smtClean="0"/>
              <a:t>dan</a:t>
            </a:r>
            <a:r>
              <a:rPr lang="en-US" dirty="0" smtClean="0"/>
              <a:t> </a:t>
            </a:r>
            <a:r>
              <a:rPr lang="en-US" dirty="0" err="1" smtClean="0"/>
              <a:t>sunnat</a:t>
            </a:r>
            <a:r>
              <a:rPr lang="en-US" dirty="0" smtClean="0"/>
              <a:t> </a:t>
            </a:r>
            <a:r>
              <a:rPr lang="en-US" dirty="0" err="1" smtClean="0"/>
              <a:t>hukumnya</a:t>
            </a:r>
            <a:r>
              <a:rPr lang="en-US" dirty="0" smtClean="0"/>
              <a:t> </a:t>
            </a:r>
            <a:r>
              <a:rPr lang="en-US" dirty="0" err="1" smtClean="0"/>
              <a:t>atas</a:t>
            </a:r>
            <a:r>
              <a:rPr lang="en-US" dirty="0" smtClean="0"/>
              <a:t> </a:t>
            </a:r>
            <a:r>
              <a:rPr lang="en-US" dirty="0" err="1" smtClean="0"/>
              <a:t>kamu</a:t>
            </a:r>
            <a:r>
              <a:rPr lang="en-US" dirty="0" smtClean="0"/>
              <a:t> </a:t>
            </a:r>
            <a:r>
              <a:rPr lang="en-US" dirty="0" err="1" smtClean="0"/>
              <a:t>sekalian</a:t>
            </a:r>
            <a:r>
              <a:rPr lang="en-US" dirty="0" smtClean="0"/>
              <a:t> (</a:t>
            </a:r>
            <a:r>
              <a:rPr lang="en-US" dirty="0" err="1" smtClean="0"/>
              <a:t>ummat</a:t>
            </a:r>
            <a:r>
              <a:rPr lang="en-US" dirty="0" smtClean="0"/>
              <a:t> Islam)</a:t>
            </a:r>
          </a:p>
          <a:p>
            <a:pPr algn="ctr"/>
            <a:r>
              <a:rPr lang="ar-SA" sz="4000" dirty="0" smtClean="0"/>
              <a:t>قَا لَ بِلاَلُ : مَا أُبَالىِ لَوْضَحَيْتُ بِدِ يْكِ</a:t>
            </a:r>
          </a:p>
          <a:p>
            <a:pPr algn="ctr">
              <a:buNone/>
            </a:pPr>
            <a:r>
              <a:rPr lang="ar-SA" sz="4000" dirty="0" smtClean="0"/>
              <a:t>  </a:t>
            </a:r>
            <a:r>
              <a:rPr lang="en-US" sz="2800" dirty="0" err="1" smtClean="0"/>
              <a:t>Artinya</a:t>
            </a:r>
            <a:r>
              <a:rPr lang="en-US" sz="2800" dirty="0" smtClean="0"/>
              <a:t> : </a:t>
            </a:r>
            <a:r>
              <a:rPr lang="en-US" sz="2800" dirty="0" err="1" smtClean="0"/>
              <a:t>Telah</a:t>
            </a:r>
            <a:r>
              <a:rPr lang="en-US" sz="2800" dirty="0" smtClean="0"/>
              <a:t> </a:t>
            </a:r>
            <a:r>
              <a:rPr lang="en-US" sz="2800" dirty="0" err="1" smtClean="0"/>
              <a:t>berkata</a:t>
            </a:r>
            <a:r>
              <a:rPr lang="en-US" sz="2800" dirty="0" smtClean="0"/>
              <a:t> </a:t>
            </a:r>
            <a:r>
              <a:rPr lang="en-US" sz="2800" dirty="0" err="1" smtClean="0"/>
              <a:t>Bilal</a:t>
            </a:r>
            <a:r>
              <a:rPr lang="en-US" sz="2800" dirty="0" smtClean="0"/>
              <a:t>, </a:t>
            </a:r>
            <a:r>
              <a:rPr lang="en-US" sz="2800" dirty="0" err="1" smtClean="0"/>
              <a:t>saya</a:t>
            </a:r>
            <a:r>
              <a:rPr lang="en-US" sz="2800" dirty="0" smtClean="0"/>
              <a:t> </a:t>
            </a:r>
            <a:r>
              <a:rPr lang="en-US" sz="2800" dirty="0" err="1" smtClean="0"/>
              <a:t>tidak</a:t>
            </a:r>
            <a:r>
              <a:rPr lang="en-US" sz="2800" dirty="0" smtClean="0"/>
              <a:t> </a:t>
            </a:r>
            <a:r>
              <a:rPr lang="en-US" sz="2800" dirty="0" err="1" smtClean="0"/>
              <a:t>anggap</a:t>
            </a:r>
            <a:r>
              <a:rPr lang="en-US" sz="2800" dirty="0" smtClean="0"/>
              <a:t> </a:t>
            </a:r>
            <a:r>
              <a:rPr lang="en-US" sz="2800" dirty="0" err="1" smtClean="0"/>
              <a:t>salah</a:t>
            </a:r>
            <a:r>
              <a:rPr lang="en-US" sz="2800" dirty="0" smtClean="0"/>
              <a:t> (</a:t>
            </a:r>
            <a:r>
              <a:rPr lang="en-US" sz="2800" dirty="0" err="1" smtClean="0"/>
              <a:t>tidak</a:t>
            </a:r>
            <a:r>
              <a:rPr lang="en-US" sz="2800" dirty="0" smtClean="0"/>
              <a:t> </a:t>
            </a:r>
            <a:r>
              <a:rPr lang="en-US" sz="2800" dirty="0" err="1" smtClean="0"/>
              <a:t>mengapa</a:t>
            </a:r>
            <a:r>
              <a:rPr lang="en-US" sz="2800" dirty="0" smtClean="0"/>
              <a:t>) </a:t>
            </a:r>
            <a:r>
              <a:rPr lang="en-US" sz="2800" dirty="0" err="1" smtClean="0"/>
              <a:t>kalau</a:t>
            </a:r>
            <a:r>
              <a:rPr lang="en-US" sz="2800" dirty="0" smtClean="0"/>
              <a:t> </a:t>
            </a:r>
            <a:r>
              <a:rPr lang="en-US" sz="2800" dirty="0" err="1" smtClean="0"/>
              <a:t>saya</a:t>
            </a:r>
            <a:r>
              <a:rPr lang="en-US" sz="2800" dirty="0" smtClean="0"/>
              <a:t> </a:t>
            </a:r>
            <a:r>
              <a:rPr lang="en-US" sz="2800" dirty="0" err="1" smtClean="0"/>
              <a:t>berqurban</a:t>
            </a:r>
            <a:r>
              <a:rPr lang="en-US" sz="2800" dirty="0" smtClean="0"/>
              <a:t> </a:t>
            </a:r>
            <a:r>
              <a:rPr lang="en-US" sz="2800" dirty="0" err="1" smtClean="0"/>
              <a:t>seekor</a:t>
            </a:r>
            <a:r>
              <a:rPr lang="en-US" sz="2800" dirty="0" smtClean="0"/>
              <a:t> </a:t>
            </a:r>
            <a:r>
              <a:rPr lang="en-US" sz="2800" dirty="0" err="1" smtClean="0"/>
              <a:t>ayam</a:t>
            </a:r>
            <a:endParaRPr lang="id-ID"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additive="base">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additive="base">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3"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0" y="304800"/>
            <a:ext cx="9144000" cy="1431925"/>
          </a:xfrm>
        </p:spPr>
        <p:txBody>
          <a:bodyPr/>
          <a:lstStyle/>
          <a:p>
            <a:pPr algn="ctr" eaLnBrk="1" hangingPunct="1">
              <a:defRPr/>
            </a:pPr>
            <a:r>
              <a:rPr lang="en-US" smtClean="0"/>
              <a:t>  </a:t>
            </a:r>
          </a:p>
        </p:txBody>
      </p:sp>
      <p:sp>
        <p:nvSpPr>
          <p:cNvPr id="158723" name="Rectangle 3"/>
          <p:cNvSpPr>
            <a:spLocks noGrp="1" noChangeArrowheads="1"/>
          </p:cNvSpPr>
          <p:nvPr>
            <p:ph idx="1"/>
          </p:nvPr>
        </p:nvSpPr>
        <p:spPr>
          <a:xfrm>
            <a:off x="0" y="1981200"/>
            <a:ext cx="8610600" cy="4876800"/>
          </a:xfrm>
        </p:spPr>
        <p:txBody>
          <a:bodyPr/>
          <a:lstStyle/>
          <a:p>
            <a:pPr algn="ctr" eaLnBrk="1" hangingPunct="1">
              <a:buFont typeface="Wingdings" pitchFamily="2" charset="2"/>
              <a:buNone/>
              <a:defRPr/>
            </a:pPr>
            <a:r>
              <a:rPr lang="ar-SA" sz="4000" dirty="0" smtClean="0"/>
              <a:t>عَنْ جَاِبٍرقَالَ: قَالَ رَسُوْلُ اللهِ ص لاَتَذْبَحُوااِلاَّمُسِنَّةَ </a:t>
            </a:r>
            <a:endParaRPr lang="en-US" sz="4000" dirty="0" smtClean="0"/>
          </a:p>
          <a:p>
            <a:pPr algn="ctr" eaLnBrk="1" hangingPunct="1">
              <a:buFont typeface="Wingdings" pitchFamily="2" charset="2"/>
              <a:buNone/>
              <a:defRPr/>
            </a:pPr>
            <a:r>
              <a:rPr lang="ar-SA" sz="4000" dirty="0" smtClean="0"/>
              <a:t>اِلاَّاَنْ يَعْسُرَعَلَيْكُمْ فَتَذْبَحُوْاجَذ َعَة َمِنَ الضَّٰأ ْن</a:t>
            </a:r>
            <a:endParaRPr lang="en-US" sz="4000" dirty="0" smtClean="0"/>
          </a:p>
          <a:p>
            <a:pPr algn="ctr" eaLnBrk="1" hangingPunct="1">
              <a:defRPr/>
            </a:pPr>
            <a:r>
              <a:rPr lang="ar-SA" sz="3600" dirty="0" smtClean="0"/>
              <a:t>رَوَاهُ مُسْلمُ</a:t>
            </a:r>
            <a:endParaRPr lang="en-US" sz="3600" dirty="0" smtClean="0"/>
          </a:p>
          <a:p>
            <a:pPr eaLnBrk="1" hangingPunct="1">
              <a:defRPr/>
            </a:pPr>
            <a:r>
              <a:rPr lang="en-US" sz="2400" dirty="0" smtClean="0"/>
              <a:t>Dari Jabir </a:t>
            </a:r>
            <a:r>
              <a:rPr lang="en-US" sz="2400" dirty="0" err="1" smtClean="0"/>
              <a:t>r.a</a:t>
            </a:r>
            <a:r>
              <a:rPr lang="en-US" sz="2400" dirty="0" smtClean="0"/>
              <a:t>. </a:t>
            </a:r>
            <a:r>
              <a:rPr lang="en-US" sz="2400" dirty="0" err="1" smtClean="0"/>
              <a:t>katanya</a:t>
            </a:r>
            <a:r>
              <a:rPr lang="en-US" sz="2400" dirty="0" smtClean="0"/>
              <a:t> </a:t>
            </a:r>
            <a:r>
              <a:rPr lang="en-US" sz="2400" dirty="0" err="1" smtClean="0"/>
              <a:t>Rosululloh</a:t>
            </a:r>
            <a:r>
              <a:rPr lang="en-US" sz="2400" dirty="0" smtClean="0"/>
              <a:t> </a:t>
            </a:r>
            <a:r>
              <a:rPr lang="en-US" sz="2400" dirty="0" err="1" smtClean="0"/>
              <a:t>bersabda</a:t>
            </a:r>
            <a:r>
              <a:rPr lang="en-US" sz="2400" dirty="0" smtClean="0"/>
              <a:t>: </a:t>
            </a:r>
            <a:r>
              <a:rPr lang="en-US" sz="2400" dirty="0" err="1" smtClean="0"/>
              <a:t>janganlah</a:t>
            </a:r>
            <a:r>
              <a:rPr lang="en-US" sz="2400" dirty="0" smtClean="0"/>
              <a:t> </a:t>
            </a:r>
            <a:r>
              <a:rPr lang="en-US" sz="2400" dirty="0" err="1" smtClean="0"/>
              <a:t>kamu</a:t>
            </a:r>
            <a:r>
              <a:rPr lang="en-US" sz="2400" dirty="0" smtClean="0"/>
              <a:t> </a:t>
            </a:r>
            <a:r>
              <a:rPr lang="en-US" sz="2400" dirty="0" err="1" smtClean="0"/>
              <a:t>sembelih</a:t>
            </a:r>
            <a:r>
              <a:rPr lang="en-US" sz="2400" dirty="0" smtClean="0"/>
              <a:t> </a:t>
            </a:r>
            <a:r>
              <a:rPr lang="en-US" sz="2400" dirty="0" err="1" smtClean="0"/>
              <a:t>ternak</a:t>
            </a:r>
            <a:r>
              <a:rPr lang="en-US" sz="2400" dirty="0" smtClean="0"/>
              <a:t> </a:t>
            </a:r>
            <a:r>
              <a:rPr lang="en-US" sz="2400" dirty="0" err="1" smtClean="0"/>
              <a:t>untuk</a:t>
            </a:r>
            <a:r>
              <a:rPr lang="en-US" sz="2400" dirty="0" smtClean="0"/>
              <a:t> </a:t>
            </a:r>
            <a:r>
              <a:rPr lang="en-US" sz="2400" dirty="0" err="1" smtClean="0"/>
              <a:t>Qurban</a:t>
            </a:r>
            <a:r>
              <a:rPr lang="en-US" sz="2400" dirty="0" smtClean="0"/>
              <a:t>, </a:t>
            </a:r>
            <a:r>
              <a:rPr lang="en-US" sz="2400" dirty="0" err="1" smtClean="0"/>
              <a:t>melainkan</a:t>
            </a:r>
            <a:r>
              <a:rPr lang="en-US" sz="2400" dirty="0" smtClean="0"/>
              <a:t> </a:t>
            </a:r>
            <a:r>
              <a:rPr lang="en-US" sz="2400" dirty="0" err="1" smtClean="0"/>
              <a:t>ternak</a:t>
            </a:r>
            <a:r>
              <a:rPr lang="en-US" sz="2400" dirty="0" smtClean="0"/>
              <a:t> yang </a:t>
            </a:r>
            <a:r>
              <a:rPr lang="en-US" sz="2400" dirty="0" err="1" smtClean="0"/>
              <a:t>telah</a:t>
            </a:r>
            <a:r>
              <a:rPr lang="en-US" sz="2400" dirty="0" smtClean="0"/>
              <a:t> </a:t>
            </a:r>
            <a:r>
              <a:rPr lang="en-US" sz="2400" dirty="0" err="1" smtClean="0"/>
              <a:t>dewasa</a:t>
            </a:r>
            <a:r>
              <a:rPr lang="en-US" sz="2400" dirty="0" smtClean="0"/>
              <a:t> (</a:t>
            </a:r>
            <a:r>
              <a:rPr lang="en-US" sz="2400" dirty="0" err="1" smtClean="0"/>
              <a:t>musinnah</a:t>
            </a:r>
            <a:r>
              <a:rPr lang="en-US" sz="2400" dirty="0" smtClean="0"/>
              <a:t>). </a:t>
            </a:r>
            <a:r>
              <a:rPr lang="en-US" sz="2400" dirty="0" err="1" smtClean="0"/>
              <a:t>Jika</a:t>
            </a:r>
            <a:r>
              <a:rPr lang="en-US" sz="2400" dirty="0" smtClean="0"/>
              <a:t> </a:t>
            </a:r>
            <a:r>
              <a:rPr lang="en-US" sz="2400" dirty="0" err="1" smtClean="0"/>
              <a:t>itu</a:t>
            </a:r>
            <a:r>
              <a:rPr lang="en-US" sz="2400" dirty="0" smtClean="0"/>
              <a:t> </a:t>
            </a:r>
            <a:r>
              <a:rPr lang="en-US" sz="2400" dirty="0" err="1" smtClean="0"/>
              <a:t>sulit</a:t>
            </a:r>
            <a:r>
              <a:rPr lang="en-US" sz="2400" dirty="0" smtClean="0"/>
              <a:t> </a:t>
            </a:r>
            <a:r>
              <a:rPr lang="en-US" sz="2400" dirty="0" err="1" smtClean="0"/>
              <a:t>kamu</a:t>
            </a:r>
            <a:r>
              <a:rPr lang="en-US" sz="2400" dirty="0" smtClean="0"/>
              <a:t> </a:t>
            </a:r>
            <a:r>
              <a:rPr lang="en-US" sz="2400" dirty="0" err="1" smtClean="0"/>
              <a:t>peroleh</a:t>
            </a:r>
            <a:r>
              <a:rPr lang="en-US" sz="2400" dirty="0" smtClean="0"/>
              <a:t>, </a:t>
            </a:r>
            <a:r>
              <a:rPr lang="en-US" sz="2400" dirty="0" err="1" smtClean="0"/>
              <a:t>sembelihlah</a:t>
            </a:r>
            <a:r>
              <a:rPr lang="en-US" sz="2400" dirty="0" smtClean="0"/>
              <a:t> </a:t>
            </a:r>
            <a:r>
              <a:rPr lang="en-US" sz="2400" dirty="0" err="1" smtClean="0"/>
              <a:t>ternak</a:t>
            </a:r>
            <a:r>
              <a:rPr lang="en-US" sz="2400" dirty="0" smtClean="0"/>
              <a:t> yang </a:t>
            </a:r>
            <a:r>
              <a:rPr lang="en-US" sz="2400" dirty="0" err="1" smtClean="0"/>
              <a:t>berusia</a:t>
            </a:r>
            <a:r>
              <a:rPr lang="en-US" sz="2400" dirty="0" smtClean="0"/>
              <a:t> </a:t>
            </a:r>
            <a:r>
              <a:rPr lang="en-US" sz="2400" dirty="0" err="1" smtClean="0"/>
              <a:t>muda</a:t>
            </a:r>
            <a:r>
              <a:rPr lang="en-US" sz="2400" dirty="0" smtClean="0"/>
              <a:t> </a:t>
            </a:r>
            <a:r>
              <a:rPr lang="en-US" sz="2400" dirty="0" err="1" smtClean="0"/>
              <a:t>dari</a:t>
            </a:r>
            <a:r>
              <a:rPr lang="en-US" sz="2400" dirty="0" smtClean="0"/>
              <a:t> </a:t>
            </a:r>
            <a:r>
              <a:rPr lang="en-US" sz="2400" dirty="0" err="1" smtClean="0"/>
              <a:t>adh</a:t>
            </a:r>
            <a:r>
              <a:rPr lang="en-US" sz="2400" dirty="0" smtClean="0"/>
              <a:t> </a:t>
            </a:r>
            <a:r>
              <a:rPr lang="en-US" sz="2400" dirty="0" err="1" smtClean="0"/>
              <a:t>dh’an</a:t>
            </a:r>
            <a:r>
              <a:rPr lang="en-US" sz="2400" dirty="0" smtClean="0"/>
              <a:t> (</a:t>
            </a:r>
            <a:r>
              <a:rPr lang="en-US" sz="2400" dirty="0" err="1" smtClean="0"/>
              <a:t>domba</a:t>
            </a:r>
            <a:r>
              <a:rPr lang="en-US" sz="2400" dirty="0" smtClean="0"/>
              <a:t>)</a:t>
            </a:r>
          </a:p>
          <a:p>
            <a:pPr eaLnBrk="1" hangingPunct="1">
              <a:defRPr/>
            </a:pPr>
            <a:r>
              <a:rPr lang="en-US" sz="2000" i="1" dirty="0" smtClean="0"/>
              <a:t>(Imam Muslim, </a:t>
            </a:r>
            <a:r>
              <a:rPr lang="en-US" sz="2000" i="1" dirty="0" err="1" smtClean="0"/>
              <a:t>Shohih</a:t>
            </a:r>
            <a:r>
              <a:rPr lang="en-US" sz="2000" i="1" dirty="0" smtClean="0"/>
              <a:t> Muslim:1910)</a:t>
            </a:r>
          </a:p>
        </p:txBody>
      </p:sp>
      <p:sp>
        <p:nvSpPr>
          <p:cNvPr id="158724" name="Rectangle 4"/>
          <p:cNvSpPr>
            <a:spLocks noChangeArrowheads="1"/>
          </p:cNvSpPr>
          <p:nvPr/>
        </p:nvSpPr>
        <p:spPr bwMode="auto">
          <a:xfrm>
            <a:off x="0" y="304800"/>
            <a:ext cx="9144000" cy="1431925"/>
          </a:xfrm>
          <a:prstGeom prst="rect">
            <a:avLst/>
          </a:prstGeom>
          <a:noFill/>
          <a:ln w="9525">
            <a:noFill/>
            <a:miter lim="800000"/>
            <a:headEnd/>
            <a:tailEnd/>
          </a:ln>
          <a:effectLst/>
        </p:spPr>
        <p:txBody>
          <a:bodyPr anchor="ctr"/>
          <a:lstStyle/>
          <a:p>
            <a:pPr algn="ctr">
              <a:defRPr/>
            </a:pPr>
            <a:r>
              <a:rPr lang="en-US" sz="4000" b="1">
                <a:solidFill>
                  <a:schemeClr val="tx2"/>
                </a:solidFill>
                <a:effectLst>
                  <a:outerShdw blurRad="38100" dist="38100" dir="2700000" algn="tl">
                    <a:srgbClr val="000000"/>
                  </a:outerShdw>
                </a:effectLst>
              </a:rPr>
              <a:t>TERNAK BELUM MUSINNAH UNTUK QURBAN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8724"/>
                                        </p:tgtEl>
                                        <p:attrNameLst>
                                          <p:attrName>style.visibility</p:attrName>
                                        </p:attrNameLst>
                                      </p:cBhvr>
                                      <p:to>
                                        <p:strVal val="visible"/>
                                      </p:to>
                                    </p:set>
                                    <p:animEffect transition="in" filter="box(in)">
                                      <p:cBhvr>
                                        <p:cTn id="7" dur="5000"/>
                                        <p:tgtEl>
                                          <p:spTgt spid="1587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58722"/>
                                        </p:tgtEl>
                                        <p:attrNameLst>
                                          <p:attrName>style.visibility</p:attrName>
                                        </p:attrNameLst>
                                      </p:cBhvr>
                                      <p:to>
                                        <p:strVal val="visible"/>
                                      </p:to>
                                    </p:set>
                                    <p:animEffect transition="in" filter="blinds(vertical)">
                                      <p:cBhvr>
                                        <p:cTn id="12" dur="5000"/>
                                        <p:tgtEl>
                                          <p:spTgt spid="15872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158723">
                                            <p:txEl>
                                              <p:pRg st="0" end="0"/>
                                            </p:txEl>
                                          </p:spTgt>
                                        </p:tgtEl>
                                        <p:attrNameLst>
                                          <p:attrName>style.visibility</p:attrName>
                                        </p:attrNameLst>
                                      </p:cBhvr>
                                      <p:to>
                                        <p:strVal val="visible"/>
                                      </p:to>
                                    </p:set>
                                    <p:anim calcmode="lin" valueType="num">
                                      <p:cBhvr>
                                        <p:cTn id="17" dur="500" fill="hold"/>
                                        <p:tgtEl>
                                          <p:spTgt spid="158723">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158723">
                                            <p:txEl>
                                              <p:pRg st="0" end="0"/>
                                            </p:txEl>
                                          </p:spTgt>
                                        </p:tgtEl>
                                        <p:attrNameLst>
                                          <p:attrName>ppt_h</p:attrName>
                                        </p:attrNameLst>
                                      </p:cBhvr>
                                      <p:tavLst>
                                        <p:tav tm="0">
                                          <p:val>
                                            <p:fltVal val="0"/>
                                          </p:val>
                                        </p:tav>
                                        <p:tav tm="100000">
                                          <p:val>
                                            <p:strVal val="#ppt_h"/>
                                          </p:val>
                                        </p:tav>
                                      </p:tavLst>
                                    </p:anim>
                                    <p:animEffect transition="in" filter="fade">
                                      <p:cBhvr>
                                        <p:cTn id="19" dur="500"/>
                                        <p:tgtEl>
                                          <p:spTgt spid="15872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158723">
                                            <p:txEl>
                                              <p:pRg st="1" end="1"/>
                                            </p:txEl>
                                          </p:spTgt>
                                        </p:tgtEl>
                                        <p:attrNameLst>
                                          <p:attrName>style.visibility</p:attrName>
                                        </p:attrNameLst>
                                      </p:cBhvr>
                                      <p:to>
                                        <p:strVal val="visible"/>
                                      </p:to>
                                    </p:set>
                                    <p:anim calcmode="lin" valueType="num">
                                      <p:cBhvr>
                                        <p:cTn id="24" dur="500" fill="hold"/>
                                        <p:tgtEl>
                                          <p:spTgt spid="158723">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158723">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15872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58723">
                                            <p:txEl>
                                              <p:pRg st="2" end="2"/>
                                            </p:txEl>
                                          </p:spTgt>
                                        </p:tgtEl>
                                        <p:attrNameLst>
                                          <p:attrName>style.visibility</p:attrName>
                                        </p:attrNameLst>
                                      </p:cBhvr>
                                      <p:to>
                                        <p:strVal val="visible"/>
                                      </p:to>
                                    </p:set>
                                    <p:anim calcmode="lin" valueType="num">
                                      <p:cBhvr>
                                        <p:cTn id="31" dur="500" fill="hold"/>
                                        <p:tgtEl>
                                          <p:spTgt spid="158723">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158723">
                                            <p:txEl>
                                              <p:pRg st="2" end="2"/>
                                            </p:txEl>
                                          </p:spTgt>
                                        </p:tgtEl>
                                        <p:attrNameLst>
                                          <p:attrName>ppt_h</p:attrName>
                                        </p:attrNameLst>
                                      </p:cBhvr>
                                      <p:tavLst>
                                        <p:tav tm="0">
                                          <p:val>
                                            <p:fltVal val="0"/>
                                          </p:val>
                                        </p:tav>
                                        <p:tav tm="100000">
                                          <p:val>
                                            <p:strVal val="#ppt_h"/>
                                          </p:val>
                                        </p:tav>
                                      </p:tavLst>
                                    </p:anim>
                                    <p:animEffect transition="in" filter="fade">
                                      <p:cBhvr>
                                        <p:cTn id="33" dur="500"/>
                                        <p:tgtEl>
                                          <p:spTgt spid="15872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nodeType="clickEffect">
                                  <p:stCondLst>
                                    <p:cond delay="0"/>
                                  </p:stCondLst>
                                  <p:childTnLst>
                                    <p:set>
                                      <p:cBhvr>
                                        <p:cTn id="37" dur="1" fill="hold">
                                          <p:stCondLst>
                                            <p:cond delay="0"/>
                                          </p:stCondLst>
                                        </p:cTn>
                                        <p:tgtEl>
                                          <p:spTgt spid="158723">
                                            <p:txEl>
                                              <p:pRg st="3" end="3"/>
                                            </p:txEl>
                                          </p:spTgt>
                                        </p:tgtEl>
                                        <p:attrNameLst>
                                          <p:attrName>style.visibility</p:attrName>
                                        </p:attrNameLst>
                                      </p:cBhvr>
                                      <p:to>
                                        <p:strVal val="visible"/>
                                      </p:to>
                                    </p:set>
                                    <p:anim calcmode="lin" valueType="num">
                                      <p:cBhvr>
                                        <p:cTn id="38" dur="500" fill="hold"/>
                                        <p:tgtEl>
                                          <p:spTgt spid="158723">
                                            <p:txEl>
                                              <p:pRg st="3" end="3"/>
                                            </p:txEl>
                                          </p:spTgt>
                                        </p:tgtEl>
                                        <p:attrNameLst>
                                          <p:attrName>ppt_w</p:attrName>
                                        </p:attrNameLst>
                                      </p:cBhvr>
                                      <p:tavLst>
                                        <p:tav tm="0">
                                          <p:val>
                                            <p:fltVal val="0"/>
                                          </p:val>
                                        </p:tav>
                                        <p:tav tm="100000">
                                          <p:val>
                                            <p:strVal val="#ppt_w"/>
                                          </p:val>
                                        </p:tav>
                                      </p:tavLst>
                                    </p:anim>
                                    <p:anim calcmode="lin" valueType="num">
                                      <p:cBhvr>
                                        <p:cTn id="39" dur="500" fill="hold"/>
                                        <p:tgtEl>
                                          <p:spTgt spid="158723">
                                            <p:txEl>
                                              <p:pRg st="3" end="3"/>
                                            </p:txEl>
                                          </p:spTgt>
                                        </p:tgtEl>
                                        <p:attrNameLst>
                                          <p:attrName>ppt_h</p:attrName>
                                        </p:attrNameLst>
                                      </p:cBhvr>
                                      <p:tavLst>
                                        <p:tav tm="0">
                                          <p:val>
                                            <p:fltVal val="0"/>
                                          </p:val>
                                        </p:tav>
                                        <p:tav tm="100000">
                                          <p:val>
                                            <p:strVal val="#ppt_h"/>
                                          </p:val>
                                        </p:tav>
                                      </p:tavLst>
                                    </p:anim>
                                    <p:animEffect transition="in" filter="fade">
                                      <p:cBhvr>
                                        <p:cTn id="40" dur="500"/>
                                        <p:tgtEl>
                                          <p:spTgt spid="158723">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nodeType="clickEffect">
                                  <p:stCondLst>
                                    <p:cond delay="0"/>
                                  </p:stCondLst>
                                  <p:childTnLst>
                                    <p:set>
                                      <p:cBhvr>
                                        <p:cTn id="44" dur="1" fill="hold">
                                          <p:stCondLst>
                                            <p:cond delay="0"/>
                                          </p:stCondLst>
                                        </p:cTn>
                                        <p:tgtEl>
                                          <p:spTgt spid="158723">
                                            <p:txEl>
                                              <p:pRg st="4" end="4"/>
                                            </p:txEl>
                                          </p:spTgt>
                                        </p:tgtEl>
                                        <p:attrNameLst>
                                          <p:attrName>style.visibility</p:attrName>
                                        </p:attrNameLst>
                                      </p:cBhvr>
                                      <p:to>
                                        <p:strVal val="visible"/>
                                      </p:to>
                                    </p:set>
                                    <p:anim calcmode="lin" valueType="num">
                                      <p:cBhvr>
                                        <p:cTn id="45" dur="500" fill="hold"/>
                                        <p:tgtEl>
                                          <p:spTgt spid="158723">
                                            <p:txEl>
                                              <p:pRg st="4" end="4"/>
                                            </p:txEl>
                                          </p:spTgt>
                                        </p:tgtEl>
                                        <p:attrNameLst>
                                          <p:attrName>ppt_w</p:attrName>
                                        </p:attrNameLst>
                                      </p:cBhvr>
                                      <p:tavLst>
                                        <p:tav tm="0">
                                          <p:val>
                                            <p:fltVal val="0"/>
                                          </p:val>
                                        </p:tav>
                                        <p:tav tm="100000">
                                          <p:val>
                                            <p:strVal val="#ppt_w"/>
                                          </p:val>
                                        </p:tav>
                                      </p:tavLst>
                                    </p:anim>
                                    <p:anim calcmode="lin" valueType="num">
                                      <p:cBhvr>
                                        <p:cTn id="46" dur="500" fill="hold"/>
                                        <p:tgtEl>
                                          <p:spTgt spid="158723">
                                            <p:txEl>
                                              <p:pRg st="4" end="4"/>
                                            </p:txEl>
                                          </p:spTgt>
                                        </p:tgtEl>
                                        <p:attrNameLst>
                                          <p:attrName>ppt_h</p:attrName>
                                        </p:attrNameLst>
                                      </p:cBhvr>
                                      <p:tavLst>
                                        <p:tav tm="0">
                                          <p:val>
                                            <p:fltVal val="0"/>
                                          </p:val>
                                        </p:tav>
                                        <p:tav tm="100000">
                                          <p:val>
                                            <p:strVal val="#ppt_h"/>
                                          </p:val>
                                        </p:tav>
                                      </p:tavLst>
                                    </p:anim>
                                    <p:animEffect transition="in" filter="fade">
                                      <p:cBhvr>
                                        <p:cTn id="47" dur="500"/>
                                        <p:tgtEl>
                                          <p:spTgt spid="158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2" grpId="0"/>
      <p:bldP spid="1587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8" name="Rectangle 4"/>
          <p:cNvSpPr>
            <a:spLocks noChangeArrowheads="1"/>
          </p:cNvSpPr>
          <p:nvPr/>
        </p:nvSpPr>
        <p:spPr bwMode="auto">
          <a:xfrm>
            <a:off x="0" y="2286000"/>
            <a:ext cx="9448800" cy="1311275"/>
          </a:xfrm>
          <a:prstGeom prst="rect">
            <a:avLst/>
          </a:prstGeom>
          <a:noFill/>
          <a:ln w="9525">
            <a:noFill/>
            <a:miter lim="800000"/>
            <a:headEnd/>
            <a:tailEnd/>
          </a:ln>
          <a:effectLst/>
        </p:spPr>
        <p:txBody>
          <a:bodyPr>
            <a:spAutoFit/>
          </a:bodyPr>
          <a:lstStyle/>
          <a:p>
            <a:pPr algn="ctr">
              <a:defRPr/>
            </a:pPr>
            <a:r>
              <a:rPr lang="ar-SA" sz="8000" b="1" dirty="0">
                <a:solidFill>
                  <a:srgbClr val="FFFF00"/>
                </a:solidFill>
                <a:effectLst>
                  <a:outerShdw blurRad="38100" dist="38100" dir="2700000" algn="tl">
                    <a:srgbClr val="000000"/>
                  </a:outerShdw>
                </a:effectLst>
              </a:rPr>
              <a:t>بسمِ الله </a:t>
            </a:r>
            <a:r>
              <a:rPr lang="ar-SA" sz="8000" b="1" dirty="0" smtClean="0">
                <a:solidFill>
                  <a:srgbClr val="FFFF00"/>
                </a:solidFill>
                <a:effectLst>
                  <a:outerShdw blurRad="38100" dist="38100" dir="2700000" algn="tl">
                    <a:srgbClr val="000000"/>
                  </a:outerShdw>
                </a:effectLst>
              </a:rPr>
              <a:t>الرّحمن الرّحيم</a:t>
            </a:r>
            <a:endParaRPr lang="en-US" sz="8000" b="1" dirty="0">
              <a:solidFill>
                <a:srgbClr val="FFFF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54628">
                                            <p:txEl>
                                              <p:pRg st="0" end="0"/>
                                            </p:txEl>
                                          </p:spTgt>
                                        </p:tgtEl>
                                        <p:attrNameLst>
                                          <p:attrName>style.visibility</p:attrName>
                                        </p:attrNameLst>
                                      </p:cBhvr>
                                      <p:to>
                                        <p:strVal val="visible"/>
                                      </p:to>
                                    </p:set>
                                    <p:anim calcmode="lin" valueType="num">
                                      <p:cBhvr>
                                        <p:cTn id="7" dur="3000" fill="hold"/>
                                        <p:tgtEl>
                                          <p:spTgt spid="154628">
                                            <p:txEl>
                                              <p:pRg st="0" end="0"/>
                                            </p:txEl>
                                          </p:spTgt>
                                        </p:tgtEl>
                                        <p:attrNameLst>
                                          <p:attrName>ppt_w</p:attrName>
                                        </p:attrNameLst>
                                      </p:cBhvr>
                                      <p:tavLst>
                                        <p:tav tm="0">
                                          <p:val>
                                            <p:fltVal val="0"/>
                                          </p:val>
                                        </p:tav>
                                        <p:tav tm="100000">
                                          <p:val>
                                            <p:strVal val="#ppt_w"/>
                                          </p:val>
                                        </p:tav>
                                      </p:tavLst>
                                    </p:anim>
                                    <p:anim calcmode="lin" valueType="num">
                                      <p:cBhvr>
                                        <p:cTn id="8" dur="3000" fill="hold"/>
                                        <p:tgtEl>
                                          <p:spTgt spid="154628">
                                            <p:txEl>
                                              <p:pRg st="0" end="0"/>
                                            </p:txEl>
                                          </p:spTgt>
                                        </p:tgtEl>
                                        <p:attrNameLst>
                                          <p:attrName>ppt_h</p:attrName>
                                        </p:attrNameLst>
                                      </p:cBhvr>
                                      <p:tavLst>
                                        <p:tav tm="0">
                                          <p:val>
                                            <p:fltVal val="0"/>
                                          </p:val>
                                        </p:tav>
                                        <p:tav tm="100000">
                                          <p:val>
                                            <p:strVal val="#ppt_h"/>
                                          </p:val>
                                        </p:tav>
                                      </p:tavLst>
                                    </p:anim>
                                    <p:animEffect transition="in" filter="fade">
                                      <p:cBhvr>
                                        <p:cTn id="9" dur="3000"/>
                                        <p:tgtEl>
                                          <p:spTgt spid="1546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DAGING QURBAN</a:t>
            </a:r>
            <a:endParaRPr lang="id-ID" dirty="0"/>
          </a:p>
        </p:txBody>
      </p:sp>
      <p:sp>
        <p:nvSpPr>
          <p:cNvPr id="3" name="Content Placeholder 2"/>
          <p:cNvSpPr>
            <a:spLocks noGrp="1"/>
          </p:cNvSpPr>
          <p:nvPr>
            <p:ph idx="1"/>
          </p:nvPr>
        </p:nvSpPr>
        <p:spPr/>
        <p:txBody>
          <a:bodyPr>
            <a:normAutofit fontScale="62500" lnSpcReduction="20000"/>
          </a:bodyPr>
          <a:lstStyle/>
          <a:p>
            <a:r>
              <a:rPr lang="en-US" sz="3600" dirty="0" smtClean="0"/>
              <a:t>QS 22 : 36 – 37</a:t>
            </a:r>
          </a:p>
          <a:p>
            <a:r>
              <a:rPr lang="en-US" sz="3600" dirty="0" err="1" smtClean="0"/>
              <a:t>Hadits</a:t>
            </a:r>
            <a:r>
              <a:rPr lang="en-US" sz="3600" dirty="0" smtClean="0"/>
              <a:t> :</a:t>
            </a:r>
          </a:p>
          <a:p>
            <a:endParaRPr lang="en-US" sz="5700" dirty="0" smtClean="0"/>
          </a:p>
          <a:p>
            <a:pPr algn="r">
              <a:buNone/>
            </a:pPr>
            <a:r>
              <a:rPr lang="ar-SA" sz="5700" dirty="0" smtClean="0"/>
              <a:t>كُنَّالاَنَاَكْلُ مِنْ لُحُومِ بُدْ نِنَا فَوْقَ ثَلاَثٍ حِبْنَ فَاَرْخَصَ </a:t>
            </a:r>
          </a:p>
          <a:p>
            <a:pPr algn="r">
              <a:buNone/>
            </a:pPr>
            <a:r>
              <a:rPr lang="ar-SA" sz="5700" dirty="0" smtClean="0"/>
              <a:t>لَنَ رَسُوْلُ اللهِ صلعم فَقَالَ : كُلُواوَنَزَوَّدُوْا</a:t>
            </a:r>
          </a:p>
          <a:p>
            <a:pPr>
              <a:buNone/>
            </a:pPr>
            <a:endParaRPr lang="en-US" sz="3600" dirty="0" smtClean="0"/>
          </a:p>
          <a:p>
            <a:pPr>
              <a:buNone/>
            </a:pPr>
            <a:r>
              <a:rPr lang="en-US" sz="3600" dirty="0" smtClean="0"/>
              <a:t>    </a:t>
            </a:r>
            <a:r>
              <a:rPr lang="en-US" sz="3600" dirty="0" err="1" smtClean="0"/>
              <a:t>Artinya</a:t>
            </a:r>
            <a:r>
              <a:rPr lang="en-US" sz="3600" dirty="0" smtClean="0"/>
              <a:t> : </a:t>
            </a:r>
            <a:r>
              <a:rPr lang="en-US" sz="3600" dirty="0" err="1" smtClean="0"/>
              <a:t>adalah</a:t>
            </a:r>
            <a:r>
              <a:rPr lang="en-US" sz="3600" dirty="0" smtClean="0"/>
              <a:t> </a:t>
            </a:r>
            <a:r>
              <a:rPr lang="en-US" sz="3600" dirty="0" err="1" smtClean="0"/>
              <a:t>kami</a:t>
            </a:r>
            <a:r>
              <a:rPr lang="en-US" sz="3600" dirty="0" smtClean="0"/>
              <a:t> </a:t>
            </a:r>
            <a:r>
              <a:rPr lang="en-US" sz="3600" dirty="0" err="1" smtClean="0"/>
              <a:t>tidak</a:t>
            </a:r>
            <a:r>
              <a:rPr lang="en-US" sz="3600" dirty="0" smtClean="0"/>
              <a:t> </a:t>
            </a:r>
            <a:r>
              <a:rPr lang="en-US" sz="3600" dirty="0" err="1" smtClean="0"/>
              <a:t>biasa</a:t>
            </a:r>
            <a:r>
              <a:rPr lang="en-US" sz="3600" dirty="0" smtClean="0"/>
              <a:t> </a:t>
            </a:r>
            <a:r>
              <a:rPr lang="en-US" sz="3600" dirty="0" err="1" smtClean="0"/>
              <a:t>makan</a:t>
            </a:r>
            <a:r>
              <a:rPr lang="en-US" sz="3600" dirty="0" smtClean="0"/>
              <a:t> </a:t>
            </a:r>
            <a:r>
              <a:rPr lang="en-US" sz="3600" dirty="0" err="1" smtClean="0"/>
              <a:t>daging</a:t>
            </a:r>
            <a:r>
              <a:rPr lang="en-US" sz="3600" dirty="0" smtClean="0"/>
              <a:t> </a:t>
            </a:r>
            <a:r>
              <a:rPr lang="en-US" sz="3600" dirty="0" err="1" smtClean="0"/>
              <a:t>qurban</a:t>
            </a:r>
            <a:r>
              <a:rPr lang="en-US" sz="3600" dirty="0" smtClean="0"/>
              <a:t> </a:t>
            </a:r>
            <a:r>
              <a:rPr lang="en-US" sz="3600" dirty="0" err="1" smtClean="0"/>
              <a:t>kami</a:t>
            </a:r>
            <a:r>
              <a:rPr lang="en-US" sz="3600" dirty="0" smtClean="0"/>
              <a:t> </a:t>
            </a:r>
            <a:r>
              <a:rPr lang="en-US" sz="3600" dirty="0" err="1" smtClean="0"/>
              <a:t>lebih</a:t>
            </a:r>
            <a:r>
              <a:rPr lang="en-US" sz="3600" dirty="0" smtClean="0"/>
              <a:t> </a:t>
            </a:r>
            <a:r>
              <a:rPr lang="en-US" sz="3600" dirty="0" err="1" smtClean="0"/>
              <a:t>dari</a:t>
            </a:r>
            <a:r>
              <a:rPr lang="en-US" sz="3600" dirty="0" smtClean="0"/>
              <a:t> </a:t>
            </a:r>
            <a:r>
              <a:rPr lang="en-US" sz="3600" dirty="0" err="1" smtClean="0"/>
              <a:t>tiga</a:t>
            </a:r>
            <a:r>
              <a:rPr lang="en-US" sz="3600" dirty="0" smtClean="0"/>
              <a:t> </a:t>
            </a:r>
            <a:r>
              <a:rPr lang="en-US" sz="3600" dirty="0" err="1" smtClean="0"/>
              <a:t>hari</a:t>
            </a:r>
            <a:r>
              <a:rPr lang="en-US" sz="3600" dirty="0" smtClean="0"/>
              <a:t>, </a:t>
            </a:r>
            <a:r>
              <a:rPr lang="en-US" sz="3600" dirty="0" err="1" smtClean="0"/>
              <a:t>hingga</a:t>
            </a:r>
            <a:r>
              <a:rPr lang="en-US" sz="3600" dirty="0" smtClean="0"/>
              <a:t> </a:t>
            </a:r>
            <a:r>
              <a:rPr lang="en-US" sz="3600" dirty="0" err="1" smtClean="0"/>
              <a:t>pada</a:t>
            </a:r>
            <a:r>
              <a:rPr lang="en-US" sz="3600" dirty="0" smtClean="0"/>
              <a:t> </a:t>
            </a:r>
            <a:r>
              <a:rPr lang="en-US" sz="3600" dirty="0" err="1" smtClean="0"/>
              <a:t>suatu</a:t>
            </a:r>
            <a:r>
              <a:rPr lang="en-US" sz="3600" dirty="0" smtClean="0"/>
              <a:t> </a:t>
            </a:r>
            <a:r>
              <a:rPr lang="en-US" sz="3600" dirty="0" err="1" smtClean="0"/>
              <a:t>saat</a:t>
            </a:r>
            <a:r>
              <a:rPr lang="en-US" sz="3600" dirty="0" smtClean="0"/>
              <a:t> </a:t>
            </a:r>
            <a:r>
              <a:rPr lang="en-US" sz="3600" dirty="0" err="1" smtClean="0"/>
              <a:t>Rasulullah</a:t>
            </a:r>
            <a:r>
              <a:rPr lang="en-US" sz="3600" dirty="0" smtClean="0"/>
              <a:t> SAW </a:t>
            </a:r>
            <a:r>
              <a:rPr lang="en-US" sz="3600" dirty="0" err="1" smtClean="0"/>
              <a:t>memberi</a:t>
            </a:r>
            <a:r>
              <a:rPr lang="en-US" sz="3600" dirty="0" smtClean="0"/>
              <a:t> </a:t>
            </a:r>
            <a:r>
              <a:rPr lang="en-US" sz="3600" dirty="0" err="1" smtClean="0"/>
              <a:t>kelonggaran</a:t>
            </a:r>
            <a:r>
              <a:rPr lang="en-US" sz="3600" dirty="0" smtClean="0"/>
              <a:t> </a:t>
            </a:r>
            <a:r>
              <a:rPr lang="en-US" sz="3600" dirty="0" err="1" smtClean="0"/>
              <a:t>kepada</a:t>
            </a:r>
            <a:r>
              <a:rPr lang="en-US" sz="3600" dirty="0" smtClean="0"/>
              <a:t> </a:t>
            </a:r>
            <a:r>
              <a:rPr lang="en-US" sz="3600" dirty="0" err="1" smtClean="0"/>
              <a:t>kami</a:t>
            </a:r>
            <a:r>
              <a:rPr lang="en-US" sz="3600" dirty="0" smtClean="0"/>
              <a:t> </a:t>
            </a:r>
            <a:r>
              <a:rPr lang="en-US" sz="3600" dirty="0" err="1" smtClean="0"/>
              <a:t>dengan</a:t>
            </a:r>
            <a:r>
              <a:rPr lang="en-US" sz="3600" dirty="0" smtClean="0"/>
              <a:t> </a:t>
            </a:r>
            <a:r>
              <a:rPr lang="en-US" sz="3600" dirty="0" err="1" smtClean="0"/>
              <a:t>sabdanya</a:t>
            </a:r>
            <a:r>
              <a:rPr lang="en-US" sz="3600" dirty="0" smtClean="0"/>
              <a:t> : </a:t>
            </a:r>
          </a:p>
          <a:p>
            <a:pPr>
              <a:buNone/>
            </a:pPr>
            <a:r>
              <a:rPr lang="en-US" sz="3600" dirty="0" smtClean="0"/>
              <a:t>    </a:t>
            </a:r>
            <a:r>
              <a:rPr lang="en-US" sz="3600" i="1" dirty="0" err="1" smtClean="0"/>
              <a:t>Makanlah</a:t>
            </a:r>
            <a:r>
              <a:rPr lang="en-US" sz="3600" i="1" dirty="0" smtClean="0"/>
              <a:t> </a:t>
            </a:r>
            <a:r>
              <a:rPr lang="en-US" sz="3600" i="1" dirty="0" err="1" smtClean="0"/>
              <a:t>daging</a:t>
            </a:r>
            <a:r>
              <a:rPr lang="en-US" sz="3600" i="1" dirty="0" smtClean="0"/>
              <a:t> </a:t>
            </a:r>
            <a:r>
              <a:rPr lang="en-US" sz="3600" i="1" dirty="0" err="1" smtClean="0"/>
              <a:t>qurban</a:t>
            </a:r>
            <a:r>
              <a:rPr lang="en-US" sz="3600" i="1" dirty="0" smtClean="0"/>
              <a:t> </a:t>
            </a:r>
            <a:r>
              <a:rPr lang="en-US" sz="3600" i="1" dirty="0" err="1" smtClean="0"/>
              <a:t>kamu</a:t>
            </a:r>
            <a:r>
              <a:rPr lang="en-US" sz="3600" i="1" dirty="0" smtClean="0"/>
              <a:t> </a:t>
            </a:r>
            <a:r>
              <a:rPr lang="en-US" sz="3600" i="1" dirty="0" err="1" smtClean="0"/>
              <a:t>dan</a:t>
            </a:r>
            <a:r>
              <a:rPr lang="en-US" sz="3600" i="1" dirty="0" smtClean="0"/>
              <a:t> </a:t>
            </a:r>
            <a:r>
              <a:rPr lang="en-US" sz="3600" i="1" dirty="0" err="1" smtClean="0"/>
              <a:t>jadikanlah</a:t>
            </a:r>
            <a:r>
              <a:rPr lang="en-US" sz="3600" i="1" dirty="0" smtClean="0"/>
              <a:t> </a:t>
            </a:r>
            <a:r>
              <a:rPr lang="en-US" sz="3600" i="1" dirty="0" err="1" smtClean="0"/>
              <a:t>bekalan</a:t>
            </a:r>
            <a:r>
              <a:rPr lang="en-US" sz="3600" i="1" dirty="0" smtClean="0"/>
              <a:t> </a:t>
            </a:r>
            <a:r>
              <a:rPr lang="en-US" sz="3600" i="1" dirty="0" err="1" smtClean="0"/>
              <a:t>untukmu</a:t>
            </a:r>
            <a:endParaRPr lang="en-US" sz="3600"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QURBAN KELOMPOK</a:t>
            </a:r>
            <a:endParaRPr lang="id-ID" dirty="0"/>
          </a:p>
        </p:txBody>
      </p:sp>
      <p:sp>
        <p:nvSpPr>
          <p:cNvPr id="3" name="Content Placeholder 2"/>
          <p:cNvSpPr>
            <a:spLocks noGrp="1"/>
          </p:cNvSpPr>
          <p:nvPr>
            <p:ph idx="1"/>
          </p:nvPr>
        </p:nvSpPr>
        <p:spPr/>
        <p:txBody>
          <a:bodyPr>
            <a:normAutofit fontScale="92500"/>
          </a:bodyPr>
          <a:lstStyle/>
          <a:p>
            <a:pPr algn="r"/>
            <a:r>
              <a:rPr lang="ar-SA" sz="4000" dirty="0" smtClean="0"/>
              <a:t>وَاَخَدَ الكَبَشَ فَاَضْبَحَهُ ثُمَّ ذَنَجَهُ ثُمَّ قَالَ :</a:t>
            </a:r>
          </a:p>
          <a:p>
            <a:pPr algn="r"/>
            <a:r>
              <a:rPr lang="ar-SA" sz="4000" dirty="0" smtClean="0"/>
              <a:t>بِسْمِ اللهِ اللهُمَّ تَقَبَلْ مِنْ مُحَمَّدٍ وَاَلِ مُحَمَّدٍ </a:t>
            </a:r>
          </a:p>
          <a:p>
            <a:pPr algn="r"/>
            <a:r>
              <a:rPr lang="ar-SA" sz="4000" dirty="0" smtClean="0"/>
              <a:t>وَمِنْ اُمَّةٍ مُحَمَّدٍ ــــ ثُمَّ ضُحْيَ بِهِ</a:t>
            </a:r>
          </a:p>
          <a:p>
            <a:endParaRPr lang="en-US" dirty="0" smtClean="0"/>
          </a:p>
          <a:p>
            <a:r>
              <a:rPr lang="en-US" dirty="0" err="1" smtClean="0"/>
              <a:t>Artinya</a:t>
            </a:r>
            <a:r>
              <a:rPr lang="en-US" dirty="0" smtClean="0"/>
              <a:t>: </a:t>
            </a:r>
            <a:r>
              <a:rPr lang="en-US" dirty="0" err="1" smtClean="0"/>
              <a:t>Rasulullah</a:t>
            </a:r>
            <a:r>
              <a:rPr lang="en-US" dirty="0" smtClean="0"/>
              <a:t> SAW </a:t>
            </a:r>
            <a:r>
              <a:rPr lang="en-US" dirty="0" err="1" smtClean="0"/>
              <a:t>mengambil</a:t>
            </a:r>
            <a:r>
              <a:rPr lang="en-US" dirty="0" smtClean="0"/>
              <a:t> </a:t>
            </a:r>
            <a:r>
              <a:rPr lang="en-US" dirty="0" err="1" smtClean="0"/>
              <a:t>gibas</a:t>
            </a:r>
            <a:r>
              <a:rPr lang="en-US" dirty="0" smtClean="0"/>
              <a:t> </a:t>
            </a:r>
            <a:r>
              <a:rPr lang="en-US" dirty="0" err="1" smtClean="0"/>
              <a:t>itu</a:t>
            </a:r>
            <a:r>
              <a:rPr lang="en-US" dirty="0" smtClean="0"/>
              <a:t>, </a:t>
            </a:r>
            <a:r>
              <a:rPr lang="en-US" dirty="0" err="1" smtClean="0"/>
              <a:t>lalu</a:t>
            </a:r>
            <a:r>
              <a:rPr lang="en-US" dirty="0" smtClean="0"/>
              <a:t> </a:t>
            </a:r>
            <a:r>
              <a:rPr lang="en-US" dirty="0" err="1" smtClean="0"/>
              <a:t>dibaringkannya</a:t>
            </a:r>
            <a:r>
              <a:rPr lang="en-US" dirty="0" smtClean="0"/>
              <a:t>, </a:t>
            </a:r>
            <a:r>
              <a:rPr lang="en-US" dirty="0" err="1" smtClean="0"/>
              <a:t>kemudian</a:t>
            </a:r>
            <a:r>
              <a:rPr lang="en-US" dirty="0" smtClean="0"/>
              <a:t> </a:t>
            </a:r>
            <a:r>
              <a:rPr lang="en-US" dirty="0" err="1" smtClean="0"/>
              <a:t>disembelihnya</a:t>
            </a:r>
            <a:r>
              <a:rPr lang="en-US" dirty="0" smtClean="0"/>
              <a:t> </a:t>
            </a:r>
            <a:r>
              <a:rPr lang="en-US" dirty="0" err="1" smtClean="0"/>
              <a:t>sambil</a:t>
            </a:r>
            <a:r>
              <a:rPr lang="en-US" dirty="0" smtClean="0"/>
              <a:t> </a:t>
            </a:r>
            <a:r>
              <a:rPr lang="en-US" dirty="0" err="1" smtClean="0"/>
              <a:t>beliau</a:t>
            </a:r>
            <a:r>
              <a:rPr lang="en-US" dirty="0" smtClean="0"/>
              <a:t> </a:t>
            </a:r>
            <a:r>
              <a:rPr lang="en-US" dirty="0" err="1" smtClean="0"/>
              <a:t>membaca</a:t>
            </a:r>
            <a:r>
              <a:rPr lang="en-US" dirty="0" smtClean="0"/>
              <a:t> : </a:t>
            </a:r>
            <a:r>
              <a:rPr lang="en-US" dirty="0" err="1" smtClean="0"/>
              <a:t>Bismillah</a:t>
            </a:r>
            <a:r>
              <a:rPr lang="en-US" dirty="0" smtClean="0"/>
              <a:t>, </a:t>
            </a:r>
            <a:r>
              <a:rPr lang="en-US" dirty="0" err="1" smtClean="0"/>
              <a:t>Hai</a:t>
            </a:r>
            <a:r>
              <a:rPr lang="en-US" dirty="0" smtClean="0"/>
              <a:t> </a:t>
            </a:r>
            <a:r>
              <a:rPr lang="en-US" dirty="0" err="1" smtClean="0"/>
              <a:t>Tuhan</a:t>
            </a:r>
            <a:r>
              <a:rPr lang="en-US" dirty="0" smtClean="0"/>
              <a:t> </a:t>
            </a:r>
            <a:r>
              <a:rPr lang="en-US" dirty="0" err="1" smtClean="0"/>
              <a:t>terimalah</a:t>
            </a:r>
            <a:r>
              <a:rPr lang="en-US" dirty="0" smtClean="0"/>
              <a:t> </a:t>
            </a:r>
            <a:r>
              <a:rPr lang="en-US" dirty="0" err="1" smtClean="0"/>
              <a:t>qurban</a:t>
            </a:r>
            <a:r>
              <a:rPr lang="en-US" dirty="0" smtClean="0"/>
              <a:t> </a:t>
            </a:r>
            <a:r>
              <a:rPr lang="en-US" dirty="0" err="1" smtClean="0"/>
              <a:t>ini</a:t>
            </a:r>
            <a:r>
              <a:rPr lang="en-US" dirty="0" smtClean="0"/>
              <a:t> </a:t>
            </a:r>
            <a:r>
              <a:rPr lang="en-US" dirty="0" err="1" smtClean="0"/>
              <a:t>dari</a:t>
            </a:r>
            <a:r>
              <a:rPr lang="en-US" dirty="0" smtClean="0"/>
              <a:t> Muhammad </a:t>
            </a:r>
            <a:r>
              <a:rPr lang="en-US" dirty="0" err="1" smtClean="0"/>
              <a:t>dan</a:t>
            </a:r>
            <a:r>
              <a:rPr lang="en-US" dirty="0" smtClean="0"/>
              <a:t> </a:t>
            </a:r>
            <a:r>
              <a:rPr lang="en-US" dirty="0" err="1" smtClean="0"/>
              <a:t>keluarga</a:t>
            </a:r>
            <a:r>
              <a:rPr lang="en-US" dirty="0" smtClean="0"/>
              <a:t> Muhammad </a:t>
            </a:r>
            <a:r>
              <a:rPr lang="en-US" dirty="0" err="1" smtClean="0"/>
              <a:t>dan</a:t>
            </a:r>
            <a:r>
              <a:rPr lang="en-US" dirty="0" smtClean="0"/>
              <a:t> </a:t>
            </a:r>
            <a:r>
              <a:rPr lang="en-US" dirty="0" err="1" smtClean="0"/>
              <a:t>dari</a:t>
            </a:r>
            <a:r>
              <a:rPr lang="en-US" dirty="0" smtClean="0"/>
              <a:t> </a:t>
            </a:r>
            <a:r>
              <a:rPr lang="en-US" dirty="0" err="1" smtClean="0"/>
              <a:t>ummat</a:t>
            </a:r>
            <a:r>
              <a:rPr lang="en-US" dirty="0" smtClean="0"/>
              <a:t> Muhammad. </a:t>
            </a:r>
            <a:r>
              <a:rPr lang="en-US" dirty="0" err="1" smtClean="0"/>
              <a:t>Sesudah</a:t>
            </a:r>
            <a:r>
              <a:rPr lang="en-US" dirty="0" smtClean="0"/>
              <a:t> </a:t>
            </a:r>
            <a:r>
              <a:rPr lang="en-US" dirty="0" err="1" smtClean="0"/>
              <a:t>itu</a:t>
            </a:r>
            <a:r>
              <a:rPr lang="en-US" dirty="0" smtClean="0"/>
              <a:t> </a:t>
            </a:r>
            <a:r>
              <a:rPr lang="en-US" dirty="0" err="1" smtClean="0"/>
              <a:t>beliau</a:t>
            </a:r>
            <a:r>
              <a:rPr lang="en-US" dirty="0" smtClean="0"/>
              <a:t> </a:t>
            </a:r>
            <a:r>
              <a:rPr lang="en-US" dirty="0" err="1" smtClean="0"/>
              <a:t>Qurbankannya</a:t>
            </a:r>
            <a:r>
              <a:rPr lang="ar-SA" dirty="0" smtClean="0"/>
              <a:t> </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QURBAM KELOMOK</a:t>
            </a:r>
            <a:endParaRPr lang="id-ID" dirty="0"/>
          </a:p>
        </p:txBody>
      </p:sp>
      <p:sp>
        <p:nvSpPr>
          <p:cNvPr id="3" name="Content Placeholder 2"/>
          <p:cNvSpPr>
            <a:spLocks noGrp="1"/>
          </p:cNvSpPr>
          <p:nvPr>
            <p:ph idx="1"/>
          </p:nvPr>
        </p:nvSpPr>
        <p:spPr/>
        <p:txBody>
          <a:bodyPr>
            <a:normAutofit fontScale="85000" lnSpcReduction="20000"/>
          </a:bodyPr>
          <a:lstStyle/>
          <a:p>
            <a:pPr algn="r">
              <a:buNone/>
            </a:pPr>
            <a:endParaRPr lang="en-US" sz="3600" dirty="0" smtClean="0"/>
          </a:p>
          <a:p>
            <a:pPr algn="r">
              <a:lnSpc>
                <a:spcPct val="160000"/>
              </a:lnSpc>
              <a:buNone/>
            </a:pPr>
            <a:r>
              <a:rPr lang="ar-SA" sz="3600" dirty="0" smtClean="0"/>
              <a:t>عَنْ جَابِرِبْنِ عَبْدِاللهِ ـــــ فَاَمَرَنَا رَسُولُ اللهِ صلعم</a:t>
            </a:r>
          </a:p>
          <a:p>
            <a:pPr algn="r">
              <a:lnSpc>
                <a:spcPct val="160000"/>
              </a:lnSpc>
              <a:buNone/>
            </a:pPr>
            <a:r>
              <a:rPr lang="ar-SA" sz="3600" dirty="0" smtClean="0"/>
              <a:t>اَنْ نَشْتَرِكَ فِى اْلاِبِلِ وَالْبِقَرِ كُلًّ سَبْعَةِمِنَّا فِى بَدَنَةٍ</a:t>
            </a:r>
          </a:p>
          <a:p>
            <a:pPr>
              <a:lnSpc>
                <a:spcPct val="160000"/>
              </a:lnSpc>
              <a:buNone/>
            </a:pPr>
            <a:r>
              <a:rPr lang="ar-SA" sz="3600" dirty="0" smtClean="0"/>
              <a:t> </a:t>
            </a:r>
            <a:r>
              <a:rPr lang="en-US" sz="3600" dirty="0" smtClean="0"/>
              <a:t>  </a:t>
            </a:r>
            <a:r>
              <a:rPr lang="en-US" dirty="0" err="1" smtClean="0"/>
              <a:t>artinya</a:t>
            </a:r>
            <a:r>
              <a:rPr lang="en-US" dirty="0" smtClean="0"/>
              <a:t> : </a:t>
            </a:r>
            <a:r>
              <a:rPr lang="en-US" dirty="0" err="1" smtClean="0"/>
              <a:t>dari</a:t>
            </a:r>
            <a:r>
              <a:rPr lang="en-US" dirty="0" smtClean="0"/>
              <a:t> Jabir bin </a:t>
            </a:r>
            <a:r>
              <a:rPr lang="en-US" dirty="0" err="1" smtClean="0"/>
              <a:t>Abdillah</a:t>
            </a:r>
            <a:r>
              <a:rPr lang="en-US" dirty="0" smtClean="0"/>
              <a:t> </a:t>
            </a:r>
            <a:r>
              <a:rPr lang="en-US" dirty="0" err="1" smtClean="0"/>
              <a:t>menyatakan</a:t>
            </a:r>
            <a:r>
              <a:rPr lang="en-US" dirty="0" smtClean="0"/>
              <a:t>, </a:t>
            </a:r>
          </a:p>
          <a:p>
            <a:pPr>
              <a:lnSpc>
                <a:spcPct val="160000"/>
              </a:lnSpc>
              <a:buNone/>
            </a:pPr>
            <a:r>
              <a:rPr lang="en-US" smtClean="0"/>
              <a:t>     bahwa</a:t>
            </a:r>
            <a:r>
              <a:rPr lang="en-US" dirty="0" smtClean="0"/>
              <a:t>  </a:t>
            </a:r>
            <a:r>
              <a:rPr lang="en-US" dirty="0" err="1" smtClean="0"/>
              <a:t>Rasulullah</a:t>
            </a:r>
            <a:r>
              <a:rPr lang="en-US" dirty="0" smtClean="0"/>
              <a:t> SAW </a:t>
            </a:r>
            <a:r>
              <a:rPr lang="en-US" dirty="0" err="1" smtClean="0"/>
              <a:t>memerintahkan</a:t>
            </a:r>
            <a:r>
              <a:rPr lang="en-US" dirty="0" smtClean="0"/>
              <a:t> </a:t>
            </a:r>
            <a:r>
              <a:rPr lang="en-US" dirty="0" err="1" smtClean="0"/>
              <a:t>kepada</a:t>
            </a:r>
            <a:r>
              <a:rPr lang="en-US" dirty="0" smtClean="0"/>
              <a:t> </a:t>
            </a:r>
            <a:r>
              <a:rPr lang="en-US" dirty="0" err="1" smtClean="0"/>
              <a:t>kita</a:t>
            </a:r>
            <a:r>
              <a:rPr lang="en-US" dirty="0" smtClean="0"/>
              <a:t> </a:t>
            </a:r>
            <a:r>
              <a:rPr lang="en-US" dirty="0" err="1" smtClean="0"/>
              <a:t>supaya</a:t>
            </a:r>
            <a:r>
              <a:rPr lang="en-US" dirty="0" smtClean="0"/>
              <a:t> </a:t>
            </a:r>
            <a:r>
              <a:rPr lang="en-US" dirty="0" err="1" smtClean="0"/>
              <a:t>kita</a:t>
            </a:r>
            <a:r>
              <a:rPr lang="en-US" dirty="0" smtClean="0"/>
              <a:t> </a:t>
            </a:r>
            <a:r>
              <a:rPr lang="en-US" dirty="0" err="1" smtClean="0"/>
              <a:t>bersekutu</a:t>
            </a:r>
            <a:r>
              <a:rPr lang="en-US" dirty="0" smtClean="0"/>
              <a:t> </a:t>
            </a:r>
            <a:r>
              <a:rPr lang="en-US" dirty="0" err="1" smtClean="0"/>
              <a:t>dalam</a:t>
            </a:r>
            <a:r>
              <a:rPr lang="en-US" dirty="0" smtClean="0"/>
              <a:t> </a:t>
            </a:r>
            <a:r>
              <a:rPr lang="en-US" dirty="0" err="1" smtClean="0"/>
              <a:t>berqurban</a:t>
            </a:r>
            <a:r>
              <a:rPr lang="en-US" dirty="0" smtClean="0"/>
              <a:t>, </a:t>
            </a:r>
            <a:r>
              <a:rPr lang="en-US" dirty="0" err="1" smtClean="0"/>
              <a:t>untuk</a:t>
            </a:r>
            <a:r>
              <a:rPr lang="en-US" dirty="0" smtClean="0"/>
              <a:t> </a:t>
            </a:r>
            <a:r>
              <a:rPr lang="en-US" dirty="0" err="1" smtClean="0"/>
              <a:t>seekor</a:t>
            </a:r>
            <a:r>
              <a:rPr lang="en-US" dirty="0" smtClean="0"/>
              <a:t> </a:t>
            </a:r>
            <a:r>
              <a:rPr lang="en-US" dirty="0" err="1" smtClean="0"/>
              <a:t>unta</a:t>
            </a:r>
            <a:r>
              <a:rPr lang="en-US" dirty="0" smtClean="0"/>
              <a:t> </a:t>
            </a:r>
            <a:r>
              <a:rPr lang="en-US" dirty="0" err="1" smtClean="0"/>
              <a:t>atau</a:t>
            </a:r>
            <a:r>
              <a:rPr lang="en-US" dirty="0" smtClean="0"/>
              <a:t> </a:t>
            </a:r>
            <a:r>
              <a:rPr lang="en-US" dirty="0" err="1" smtClean="0"/>
              <a:t>seekor</a:t>
            </a:r>
            <a:r>
              <a:rPr lang="en-US" dirty="0" smtClean="0"/>
              <a:t> </a:t>
            </a:r>
            <a:r>
              <a:rPr lang="en-US" dirty="0" err="1" smtClean="0"/>
              <a:t>sapi</a:t>
            </a:r>
            <a:r>
              <a:rPr lang="en-US" dirty="0" smtClean="0"/>
              <a:t> , </a:t>
            </a:r>
            <a:r>
              <a:rPr lang="en-US" dirty="0" err="1" smtClean="0"/>
              <a:t>yaitu</a:t>
            </a:r>
            <a:r>
              <a:rPr lang="en-US" dirty="0" smtClean="0"/>
              <a:t> </a:t>
            </a:r>
            <a:r>
              <a:rPr lang="en-US" dirty="0" err="1" smtClean="0"/>
              <a:t>tiap-tiap</a:t>
            </a:r>
            <a:r>
              <a:rPr lang="en-US" dirty="0" smtClean="0"/>
              <a:t> </a:t>
            </a:r>
            <a:r>
              <a:rPr lang="en-US" dirty="0" err="1" smtClean="0"/>
              <a:t>seekor</a:t>
            </a:r>
            <a:r>
              <a:rPr lang="en-US" dirty="0" smtClean="0"/>
              <a:t> </a:t>
            </a:r>
            <a:r>
              <a:rPr lang="en-US" dirty="0" err="1" smtClean="0"/>
              <a:t>untuk</a:t>
            </a:r>
            <a:r>
              <a:rPr lang="en-US" dirty="0" smtClean="0"/>
              <a:t> </a:t>
            </a:r>
            <a:r>
              <a:rPr lang="en-US" dirty="0" err="1" smtClean="0"/>
              <a:t>tujuh</a:t>
            </a:r>
            <a:r>
              <a:rPr lang="en-US" dirty="0" smtClean="0"/>
              <a:t> </a:t>
            </a:r>
            <a:r>
              <a:rPr lang="en-US" dirty="0" err="1" smtClean="0"/>
              <a:t>orang</a:t>
            </a:r>
            <a:r>
              <a:rPr lang="en-US" dirty="0" smtClean="0"/>
              <a:t> </a:t>
            </a:r>
            <a:r>
              <a:rPr lang="en-US" dirty="0" err="1" smtClean="0"/>
              <a:t>di</a:t>
            </a:r>
            <a:r>
              <a:rPr lang="en-US" dirty="0" smtClean="0"/>
              <a:t> </a:t>
            </a:r>
            <a:r>
              <a:rPr lang="en-US" dirty="0" err="1" smtClean="0"/>
              <a:t>antara</a:t>
            </a:r>
            <a:r>
              <a:rPr lang="en-US" dirty="0" smtClean="0"/>
              <a:t> </a:t>
            </a:r>
            <a:r>
              <a:rPr lang="en-US" dirty="0" err="1" smtClean="0"/>
              <a:t>kita</a:t>
            </a:r>
            <a:r>
              <a:rPr lang="en-US" dirty="0" smtClean="0"/>
              <a:t> </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1066800" y="304800"/>
            <a:ext cx="8077200" cy="1295400"/>
          </a:xfrm>
        </p:spPr>
        <p:txBody>
          <a:bodyPr/>
          <a:lstStyle/>
          <a:p>
            <a:pPr eaLnBrk="1" hangingPunct="1">
              <a:defRPr/>
            </a:pPr>
            <a:r>
              <a:rPr lang="en-US" sz="4000" dirty="0" err="1" smtClean="0"/>
              <a:t>Pandangan</a:t>
            </a:r>
            <a:r>
              <a:rPr lang="en-US" sz="4000" dirty="0" smtClean="0"/>
              <a:t> </a:t>
            </a:r>
            <a:r>
              <a:rPr lang="en-US" sz="4000" dirty="0" err="1" smtClean="0"/>
              <a:t>Ilmu</a:t>
            </a:r>
            <a:r>
              <a:rPr lang="en-US" sz="4000" dirty="0" smtClean="0"/>
              <a:t> </a:t>
            </a:r>
            <a:r>
              <a:rPr lang="en-US" sz="4000" dirty="0" err="1" smtClean="0"/>
              <a:t>Peternakan</a:t>
            </a:r>
            <a:endParaRPr lang="en-US" sz="4000" dirty="0" smtClean="0"/>
          </a:p>
        </p:txBody>
      </p:sp>
      <p:sp>
        <p:nvSpPr>
          <p:cNvPr id="138243" name="Rectangle 3"/>
          <p:cNvSpPr>
            <a:spLocks noGrp="1" noChangeArrowheads="1"/>
          </p:cNvSpPr>
          <p:nvPr>
            <p:ph idx="1"/>
          </p:nvPr>
        </p:nvSpPr>
        <p:spPr/>
        <p:txBody>
          <a:bodyPr/>
          <a:lstStyle/>
          <a:p>
            <a:pPr eaLnBrk="1" hangingPunct="1">
              <a:defRPr/>
            </a:pPr>
            <a:r>
              <a:rPr lang="en-US" dirty="0" smtClean="0">
                <a:solidFill>
                  <a:schemeClr val="tx1">
                    <a:lumMod val="95000"/>
                    <a:lumOff val="5000"/>
                  </a:schemeClr>
                </a:solidFill>
              </a:rPr>
              <a:t>Al  </a:t>
            </a:r>
            <a:r>
              <a:rPr lang="en-US" dirty="0" err="1" smtClean="0">
                <a:solidFill>
                  <a:schemeClr val="tx1">
                    <a:lumMod val="95000"/>
                    <a:lumOff val="5000"/>
                  </a:schemeClr>
                </a:solidFill>
              </a:rPr>
              <a:t>Isro</a:t>
            </a:r>
            <a:r>
              <a:rPr lang="en-US" dirty="0" smtClean="0">
                <a:solidFill>
                  <a:schemeClr val="tx1">
                    <a:lumMod val="95000"/>
                    <a:lumOff val="5000"/>
                  </a:schemeClr>
                </a:solidFill>
              </a:rPr>
              <a:t>’ 36</a:t>
            </a:r>
          </a:p>
          <a:p>
            <a:pPr eaLnBrk="1" hangingPunct="1">
              <a:defRPr/>
            </a:pPr>
            <a:r>
              <a:rPr lang="en-US" dirty="0" err="1" smtClean="0">
                <a:solidFill>
                  <a:schemeClr val="tx1">
                    <a:lumMod val="95000"/>
                    <a:lumOff val="5000"/>
                  </a:schemeClr>
                </a:solidFill>
              </a:rPr>
              <a:t>Hadits</a:t>
            </a:r>
            <a:r>
              <a:rPr lang="en-US" dirty="0" smtClean="0">
                <a:solidFill>
                  <a:schemeClr val="tx1">
                    <a:lumMod val="95000"/>
                    <a:lumOff val="5000"/>
                  </a:schemeClr>
                </a:solidFill>
              </a:rPr>
              <a:t> </a:t>
            </a:r>
            <a:r>
              <a:rPr lang="en-US" dirty="0" err="1" smtClean="0">
                <a:solidFill>
                  <a:schemeClr val="tx1">
                    <a:lumMod val="95000"/>
                    <a:lumOff val="5000"/>
                  </a:schemeClr>
                </a:solidFill>
              </a:rPr>
              <a:t>ttg</a:t>
            </a:r>
            <a:r>
              <a:rPr lang="en-US" dirty="0" smtClean="0">
                <a:solidFill>
                  <a:schemeClr val="tx1">
                    <a:lumMod val="95000"/>
                    <a:lumOff val="5000"/>
                  </a:schemeClr>
                </a:solidFill>
              </a:rPr>
              <a:t> </a:t>
            </a:r>
            <a:r>
              <a:rPr lang="en-US" dirty="0" err="1" smtClean="0">
                <a:solidFill>
                  <a:schemeClr val="tx1">
                    <a:lumMod val="95000"/>
                    <a:lumOff val="5000"/>
                  </a:schemeClr>
                </a:solidFill>
              </a:rPr>
              <a:t>ILmu</a:t>
            </a:r>
            <a:r>
              <a:rPr lang="en-US" dirty="0" smtClean="0">
                <a:solidFill>
                  <a:schemeClr val="tx1">
                    <a:lumMod val="95000"/>
                    <a:lumOff val="5000"/>
                  </a:schemeClr>
                </a:solidFill>
              </a:rPr>
              <a:t> </a:t>
            </a:r>
          </a:p>
          <a:p>
            <a:pPr eaLnBrk="1" hangingPunct="1">
              <a:defRPr/>
            </a:pPr>
            <a:r>
              <a:rPr lang="en-US" dirty="0" err="1" smtClean="0">
                <a:solidFill>
                  <a:schemeClr val="tx1">
                    <a:lumMod val="95000"/>
                    <a:lumOff val="5000"/>
                  </a:schemeClr>
                </a:solidFill>
              </a:rPr>
              <a:t>Rumus</a:t>
            </a:r>
            <a:r>
              <a:rPr lang="en-US" dirty="0" smtClean="0">
                <a:solidFill>
                  <a:schemeClr val="tx1">
                    <a:lumMod val="95000"/>
                    <a:lumOff val="5000"/>
                  </a:schemeClr>
                </a:solidFill>
              </a:rPr>
              <a:t> </a:t>
            </a:r>
            <a:r>
              <a:rPr lang="en-US" dirty="0" err="1" smtClean="0">
                <a:solidFill>
                  <a:schemeClr val="tx1">
                    <a:lumMod val="95000"/>
                    <a:lumOff val="5000"/>
                  </a:schemeClr>
                </a:solidFill>
              </a:rPr>
              <a:t>gigi</a:t>
            </a:r>
            <a:endParaRPr lang="en-US" dirty="0" smtClean="0">
              <a:solidFill>
                <a:schemeClr val="tx1">
                  <a:lumMod val="95000"/>
                  <a:lumOff val="5000"/>
                </a:schemeClr>
              </a:solidFill>
            </a:endParaRPr>
          </a:p>
          <a:p>
            <a:pPr eaLnBrk="1" hangingPunct="1">
              <a:defRPr/>
            </a:pPr>
            <a:r>
              <a:rPr lang="en-US" dirty="0" err="1" smtClean="0">
                <a:solidFill>
                  <a:schemeClr val="tx1">
                    <a:lumMod val="95000"/>
                    <a:lumOff val="5000"/>
                  </a:schemeClr>
                </a:solidFill>
              </a:rPr>
              <a:t>Menaksir</a:t>
            </a:r>
            <a:r>
              <a:rPr lang="en-US" dirty="0" smtClean="0">
                <a:solidFill>
                  <a:schemeClr val="tx1">
                    <a:lumMod val="95000"/>
                    <a:lumOff val="5000"/>
                  </a:schemeClr>
                </a:solidFill>
              </a:rPr>
              <a:t> </a:t>
            </a:r>
            <a:r>
              <a:rPr lang="en-US" dirty="0" err="1" smtClean="0">
                <a:solidFill>
                  <a:schemeClr val="tx1">
                    <a:lumMod val="95000"/>
                    <a:lumOff val="5000"/>
                  </a:schemeClr>
                </a:solidFill>
              </a:rPr>
              <a:t>umur</a:t>
            </a:r>
            <a:r>
              <a:rPr lang="en-US" dirty="0" smtClean="0">
                <a:solidFill>
                  <a:schemeClr val="tx1">
                    <a:lumMod val="95000"/>
                    <a:lumOff val="5000"/>
                  </a:schemeClr>
                </a:solidFill>
              </a:rPr>
              <a:t> dg </a:t>
            </a:r>
            <a:r>
              <a:rPr lang="en-US" dirty="0" err="1" smtClean="0">
                <a:solidFill>
                  <a:schemeClr val="tx1">
                    <a:lumMod val="95000"/>
                    <a:lumOff val="5000"/>
                  </a:schemeClr>
                </a:solidFill>
              </a:rPr>
              <a:t>melihat</a:t>
            </a:r>
            <a:r>
              <a:rPr lang="en-US" dirty="0" smtClean="0">
                <a:solidFill>
                  <a:schemeClr val="tx1">
                    <a:lumMod val="95000"/>
                    <a:lumOff val="5000"/>
                  </a:schemeClr>
                </a:solidFill>
              </a:rPr>
              <a:t> </a:t>
            </a:r>
            <a:r>
              <a:rPr lang="en-US" dirty="0" err="1" smtClean="0">
                <a:solidFill>
                  <a:schemeClr val="tx1">
                    <a:lumMod val="95000"/>
                    <a:lumOff val="5000"/>
                  </a:schemeClr>
                </a:solidFill>
              </a:rPr>
              <a:t>gigi</a:t>
            </a:r>
            <a:endParaRPr lang="en-US" dirty="0" smtClean="0">
              <a:solidFill>
                <a:schemeClr val="tx1">
                  <a:lumMod val="95000"/>
                  <a:lumOff val="5000"/>
                </a:schemeClr>
              </a:solidFill>
            </a:endParaRPr>
          </a:p>
          <a:p>
            <a:pPr eaLnBrk="1" hangingPunct="1">
              <a:defRPr/>
            </a:pPr>
            <a:r>
              <a:rPr lang="en-US" dirty="0" err="1" smtClean="0">
                <a:solidFill>
                  <a:schemeClr val="tx1">
                    <a:lumMod val="95000"/>
                    <a:lumOff val="5000"/>
                  </a:schemeClr>
                </a:solidFill>
              </a:rPr>
              <a:t>Pertumbuhan</a:t>
            </a:r>
            <a:endParaRPr lang="en-US" dirty="0" smtClean="0">
              <a:solidFill>
                <a:schemeClr val="tx1">
                  <a:lumMod val="95000"/>
                  <a:lumOff val="5000"/>
                </a:schemeClr>
              </a:solidFill>
            </a:endParaRPr>
          </a:p>
          <a:p>
            <a:pPr eaLnBrk="1" hangingPunct="1">
              <a:defRPr/>
            </a:pPr>
            <a:r>
              <a:rPr lang="en-US" dirty="0" smtClean="0">
                <a:solidFill>
                  <a:schemeClr val="tx1">
                    <a:lumMod val="95000"/>
                    <a:lumOff val="5000"/>
                  </a:schemeClr>
                </a:solidFill>
              </a:rPr>
              <a:t>BCS</a:t>
            </a:r>
          </a:p>
          <a:p>
            <a:pPr eaLnBrk="1" hangingPunct="1">
              <a:defRPr/>
            </a:pPr>
            <a:r>
              <a:rPr lang="en-US" dirty="0" err="1" smtClean="0">
                <a:solidFill>
                  <a:schemeClr val="tx1">
                    <a:lumMod val="95000"/>
                    <a:lumOff val="5000"/>
                  </a:schemeClr>
                </a:solidFill>
              </a:rPr>
              <a:t>Aspek</a:t>
            </a:r>
            <a:r>
              <a:rPr lang="en-US" dirty="0" smtClean="0">
                <a:solidFill>
                  <a:schemeClr val="tx1">
                    <a:lumMod val="95000"/>
                    <a:lumOff val="5000"/>
                  </a:schemeClr>
                </a:solidFill>
              </a:rPr>
              <a:t> </a:t>
            </a:r>
            <a:r>
              <a:rPr lang="en-US" dirty="0" err="1" smtClean="0">
                <a:solidFill>
                  <a:schemeClr val="tx1">
                    <a:lumMod val="95000"/>
                    <a:lumOff val="5000"/>
                  </a:schemeClr>
                </a:solidFill>
              </a:rPr>
              <a:t>reproduksi</a:t>
            </a:r>
            <a:endParaRPr lang="en-US" dirty="0" smtClean="0">
              <a:solidFill>
                <a:schemeClr val="tx1">
                  <a:lumMod val="95000"/>
                  <a:lumOff val="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8242"/>
                                        </p:tgtEl>
                                        <p:attrNameLst>
                                          <p:attrName>style.visibility</p:attrName>
                                        </p:attrNameLst>
                                      </p:cBhvr>
                                      <p:to>
                                        <p:strVal val="visible"/>
                                      </p:to>
                                    </p:set>
                                    <p:anim calcmode="lin" valueType="num">
                                      <p:cBhvr>
                                        <p:cTn id="7" dur="3000" fill="hold"/>
                                        <p:tgtEl>
                                          <p:spTgt spid="138242"/>
                                        </p:tgtEl>
                                        <p:attrNameLst>
                                          <p:attrName>ppt_w</p:attrName>
                                        </p:attrNameLst>
                                      </p:cBhvr>
                                      <p:tavLst>
                                        <p:tav tm="0">
                                          <p:val>
                                            <p:fltVal val="0"/>
                                          </p:val>
                                        </p:tav>
                                        <p:tav tm="100000">
                                          <p:val>
                                            <p:strVal val="#ppt_w"/>
                                          </p:val>
                                        </p:tav>
                                      </p:tavLst>
                                    </p:anim>
                                    <p:anim calcmode="lin" valueType="num">
                                      <p:cBhvr>
                                        <p:cTn id="8" dur="3000" fill="hold"/>
                                        <p:tgtEl>
                                          <p:spTgt spid="138242"/>
                                        </p:tgtEl>
                                        <p:attrNameLst>
                                          <p:attrName>ppt_h</p:attrName>
                                        </p:attrNameLst>
                                      </p:cBhvr>
                                      <p:tavLst>
                                        <p:tav tm="0">
                                          <p:val>
                                            <p:fltVal val="0"/>
                                          </p:val>
                                        </p:tav>
                                        <p:tav tm="100000">
                                          <p:val>
                                            <p:strVal val="#ppt_h"/>
                                          </p:val>
                                        </p:tav>
                                      </p:tavLst>
                                    </p:anim>
                                    <p:animEffect transition="in" filter="fade">
                                      <p:cBhvr>
                                        <p:cTn id="9" dur="3000"/>
                                        <p:tgtEl>
                                          <p:spTgt spid="13824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38243">
                                            <p:txEl>
                                              <p:pRg st="0" end="0"/>
                                            </p:txEl>
                                          </p:spTgt>
                                        </p:tgtEl>
                                        <p:attrNameLst>
                                          <p:attrName>style.visibility</p:attrName>
                                        </p:attrNameLst>
                                      </p:cBhvr>
                                      <p:to>
                                        <p:strVal val="visible"/>
                                      </p:to>
                                    </p:set>
                                    <p:anim calcmode="lin" valueType="num">
                                      <p:cBhvr additive="base">
                                        <p:cTn id="14" dur="3000" fill="hold"/>
                                        <p:tgtEl>
                                          <p:spTgt spid="138243">
                                            <p:txEl>
                                              <p:pRg st="0" end="0"/>
                                            </p:txEl>
                                          </p:spTgt>
                                        </p:tgtEl>
                                        <p:attrNameLst>
                                          <p:attrName>ppt_x</p:attrName>
                                        </p:attrNameLst>
                                      </p:cBhvr>
                                      <p:tavLst>
                                        <p:tav tm="0">
                                          <p:val>
                                            <p:strVal val="#ppt_x"/>
                                          </p:val>
                                        </p:tav>
                                        <p:tav tm="100000">
                                          <p:val>
                                            <p:strVal val="#ppt_x"/>
                                          </p:val>
                                        </p:tav>
                                      </p:tavLst>
                                    </p:anim>
                                    <p:anim calcmode="lin" valueType="num">
                                      <p:cBhvr additive="base">
                                        <p:cTn id="15" dur="3000" fill="hold"/>
                                        <p:tgtEl>
                                          <p:spTgt spid="138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8243">
                                            <p:txEl>
                                              <p:pRg st="1" end="1"/>
                                            </p:txEl>
                                          </p:spTgt>
                                        </p:tgtEl>
                                        <p:attrNameLst>
                                          <p:attrName>style.visibility</p:attrName>
                                        </p:attrNameLst>
                                      </p:cBhvr>
                                      <p:to>
                                        <p:strVal val="visible"/>
                                      </p:to>
                                    </p:set>
                                    <p:anim calcmode="lin" valueType="num">
                                      <p:cBhvr additive="base">
                                        <p:cTn id="20" dur="3000" fill="hold"/>
                                        <p:tgtEl>
                                          <p:spTgt spid="138243">
                                            <p:txEl>
                                              <p:pRg st="1" end="1"/>
                                            </p:txEl>
                                          </p:spTgt>
                                        </p:tgtEl>
                                        <p:attrNameLst>
                                          <p:attrName>ppt_x</p:attrName>
                                        </p:attrNameLst>
                                      </p:cBhvr>
                                      <p:tavLst>
                                        <p:tav tm="0">
                                          <p:val>
                                            <p:strVal val="#ppt_x"/>
                                          </p:val>
                                        </p:tav>
                                        <p:tav tm="100000">
                                          <p:val>
                                            <p:strVal val="#ppt_x"/>
                                          </p:val>
                                        </p:tav>
                                      </p:tavLst>
                                    </p:anim>
                                    <p:anim calcmode="lin" valueType="num">
                                      <p:cBhvr additive="base">
                                        <p:cTn id="21" dur="3000" fill="hold"/>
                                        <p:tgtEl>
                                          <p:spTgt spid="138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38243">
                                            <p:txEl>
                                              <p:pRg st="2" end="2"/>
                                            </p:txEl>
                                          </p:spTgt>
                                        </p:tgtEl>
                                        <p:attrNameLst>
                                          <p:attrName>style.visibility</p:attrName>
                                        </p:attrNameLst>
                                      </p:cBhvr>
                                      <p:to>
                                        <p:strVal val="visible"/>
                                      </p:to>
                                    </p:set>
                                    <p:anim calcmode="lin" valueType="num">
                                      <p:cBhvr additive="base">
                                        <p:cTn id="26" dur="3000" fill="hold"/>
                                        <p:tgtEl>
                                          <p:spTgt spid="138243">
                                            <p:txEl>
                                              <p:pRg st="2" end="2"/>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138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38243">
                                            <p:txEl>
                                              <p:pRg st="3" end="3"/>
                                            </p:txEl>
                                          </p:spTgt>
                                        </p:tgtEl>
                                        <p:attrNameLst>
                                          <p:attrName>style.visibility</p:attrName>
                                        </p:attrNameLst>
                                      </p:cBhvr>
                                      <p:to>
                                        <p:strVal val="visible"/>
                                      </p:to>
                                    </p:set>
                                    <p:anim calcmode="lin" valueType="num">
                                      <p:cBhvr additive="base">
                                        <p:cTn id="32" dur="3000" fill="hold"/>
                                        <p:tgtEl>
                                          <p:spTgt spid="138243">
                                            <p:txEl>
                                              <p:pRg st="3" end="3"/>
                                            </p:txEl>
                                          </p:spTgt>
                                        </p:tgtEl>
                                        <p:attrNameLst>
                                          <p:attrName>ppt_x</p:attrName>
                                        </p:attrNameLst>
                                      </p:cBhvr>
                                      <p:tavLst>
                                        <p:tav tm="0">
                                          <p:val>
                                            <p:strVal val="#ppt_x"/>
                                          </p:val>
                                        </p:tav>
                                        <p:tav tm="100000">
                                          <p:val>
                                            <p:strVal val="#ppt_x"/>
                                          </p:val>
                                        </p:tav>
                                      </p:tavLst>
                                    </p:anim>
                                    <p:anim calcmode="lin" valueType="num">
                                      <p:cBhvr additive="base">
                                        <p:cTn id="33" dur="3000" fill="hold"/>
                                        <p:tgtEl>
                                          <p:spTgt spid="138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8243">
                                            <p:txEl>
                                              <p:pRg st="4" end="4"/>
                                            </p:txEl>
                                          </p:spTgt>
                                        </p:tgtEl>
                                        <p:attrNameLst>
                                          <p:attrName>style.visibility</p:attrName>
                                        </p:attrNameLst>
                                      </p:cBhvr>
                                      <p:to>
                                        <p:strVal val="visible"/>
                                      </p:to>
                                    </p:set>
                                    <p:anim calcmode="lin" valueType="num">
                                      <p:cBhvr additive="base">
                                        <p:cTn id="38" dur="3000" fill="hold"/>
                                        <p:tgtEl>
                                          <p:spTgt spid="138243">
                                            <p:txEl>
                                              <p:pRg st="4" end="4"/>
                                            </p:txEl>
                                          </p:spTgt>
                                        </p:tgtEl>
                                        <p:attrNameLst>
                                          <p:attrName>ppt_x</p:attrName>
                                        </p:attrNameLst>
                                      </p:cBhvr>
                                      <p:tavLst>
                                        <p:tav tm="0">
                                          <p:val>
                                            <p:strVal val="#ppt_x"/>
                                          </p:val>
                                        </p:tav>
                                        <p:tav tm="100000">
                                          <p:val>
                                            <p:strVal val="#ppt_x"/>
                                          </p:val>
                                        </p:tav>
                                      </p:tavLst>
                                    </p:anim>
                                    <p:anim calcmode="lin" valueType="num">
                                      <p:cBhvr additive="base">
                                        <p:cTn id="39" dur="3000" fill="hold"/>
                                        <p:tgtEl>
                                          <p:spTgt spid="138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38243">
                                            <p:txEl>
                                              <p:pRg st="5" end="5"/>
                                            </p:txEl>
                                          </p:spTgt>
                                        </p:tgtEl>
                                        <p:attrNameLst>
                                          <p:attrName>style.visibility</p:attrName>
                                        </p:attrNameLst>
                                      </p:cBhvr>
                                      <p:to>
                                        <p:strVal val="visible"/>
                                      </p:to>
                                    </p:set>
                                    <p:anim calcmode="lin" valueType="num">
                                      <p:cBhvr additive="base">
                                        <p:cTn id="44" dur="3000" fill="hold"/>
                                        <p:tgtEl>
                                          <p:spTgt spid="138243">
                                            <p:txEl>
                                              <p:pRg st="5" end="5"/>
                                            </p:txEl>
                                          </p:spTgt>
                                        </p:tgtEl>
                                        <p:attrNameLst>
                                          <p:attrName>ppt_x</p:attrName>
                                        </p:attrNameLst>
                                      </p:cBhvr>
                                      <p:tavLst>
                                        <p:tav tm="0">
                                          <p:val>
                                            <p:strVal val="#ppt_x"/>
                                          </p:val>
                                        </p:tav>
                                        <p:tav tm="100000">
                                          <p:val>
                                            <p:strVal val="#ppt_x"/>
                                          </p:val>
                                        </p:tav>
                                      </p:tavLst>
                                    </p:anim>
                                    <p:anim calcmode="lin" valueType="num">
                                      <p:cBhvr additive="base">
                                        <p:cTn id="45" dur="3000" fill="hold"/>
                                        <p:tgtEl>
                                          <p:spTgt spid="1382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38243">
                                            <p:txEl>
                                              <p:pRg st="6" end="6"/>
                                            </p:txEl>
                                          </p:spTgt>
                                        </p:tgtEl>
                                        <p:attrNameLst>
                                          <p:attrName>style.visibility</p:attrName>
                                        </p:attrNameLst>
                                      </p:cBhvr>
                                      <p:to>
                                        <p:strVal val="visible"/>
                                      </p:to>
                                    </p:set>
                                    <p:anim calcmode="lin" valueType="num">
                                      <p:cBhvr additive="base">
                                        <p:cTn id="50" dur="3000" fill="hold"/>
                                        <p:tgtEl>
                                          <p:spTgt spid="138243">
                                            <p:txEl>
                                              <p:pRg st="6" end="6"/>
                                            </p:txEl>
                                          </p:spTgt>
                                        </p:tgtEl>
                                        <p:attrNameLst>
                                          <p:attrName>ppt_x</p:attrName>
                                        </p:attrNameLst>
                                      </p:cBhvr>
                                      <p:tavLst>
                                        <p:tav tm="0">
                                          <p:val>
                                            <p:strVal val="#ppt_x"/>
                                          </p:val>
                                        </p:tav>
                                        <p:tav tm="100000">
                                          <p:val>
                                            <p:strVal val="#ppt_x"/>
                                          </p:val>
                                        </p:tav>
                                      </p:tavLst>
                                    </p:anim>
                                    <p:anim calcmode="lin" valueType="num">
                                      <p:cBhvr additive="base">
                                        <p:cTn id="51" dur="3000" fill="hold"/>
                                        <p:tgtEl>
                                          <p:spTgt spid="13824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defRPr/>
            </a:pPr>
            <a:r>
              <a:rPr lang="en-US" smtClean="0"/>
              <a:t>Ternak  kebiri </a:t>
            </a:r>
          </a:p>
        </p:txBody>
      </p:sp>
      <p:sp>
        <p:nvSpPr>
          <p:cNvPr id="139267" name="Rectangle 3"/>
          <p:cNvSpPr>
            <a:spLocks noGrp="1" noChangeArrowheads="1"/>
          </p:cNvSpPr>
          <p:nvPr>
            <p:ph idx="1"/>
          </p:nvPr>
        </p:nvSpPr>
        <p:spPr/>
        <p:txBody>
          <a:bodyPr/>
          <a:lstStyle/>
          <a:p>
            <a:pPr eaLnBrk="1" hangingPunct="1">
              <a:defRPr/>
            </a:pPr>
            <a:r>
              <a:rPr lang="en-US" dirty="0" err="1" smtClean="0"/>
              <a:t>Ada</a:t>
            </a:r>
            <a:r>
              <a:rPr lang="en-US" dirty="0" smtClean="0"/>
              <a:t> </a:t>
            </a:r>
            <a:r>
              <a:rPr lang="en-US" dirty="0" err="1" smtClean="0"/>
              <a:t>contoh</a:t>
            </a:r>
            <a:r>
              <a:rPr lang="en-US" dirty="0" smtClean="0"/>
              <a:t> </a:t>
            </a:r>
            <a:r>
              <a:rPr lang="en-US" dirty="0" err="1" smtClean="0"/>
              <a:t>Rasulullah</a:t>
            </a:r>
            <a:r>
              <a:rPr lang="en-US" dirty="0" smtClean="0"/>
              <a:t> </a:t>
            </a:r>
          </a:p>
          <a:p>
            <a:pPr eaLnBrk="1" hangingPunct="1">
              <a:defRPr/>
            </a:pPr>
            <a:r>
              <a:rPr lang="en-US" dirty="0" err="1" smtClean="0"/>
              <a:t>Pandangan</a:t>
            </a:r>
            <a:r>
              <a:rPr lang="en-US" dirty="0" smtClean="0"/>
              <a:t> </a:t>
            </a:r>
            <a:r>
              <a:rPr lang="en-US" dirty="0" err="1" smtClean="0"/>
              <a:t>sains</a:t>
            </a:r>
            <a:r>
              <a:rPr lang="en-US" dirty="0" smtClean="0"/>
              <a:t> ;</a:t>
            </a:r>
          </a:p>
          <a:p>
            <a:pPr lvl="1" eaLnBrk="1" hangingPunct="1">
              <a:defRPr/>
            </a:pPr>
            <a:r>
              <a:rPr lang="en-US" dirty="0" err="1" smtClean="0"/>
              <a:t>Mutu</a:t>
            </a:r>
            <a:r>
              <a:rPr lang="en-US" dirty="0" smtClean="0"/>
              <a:t> </a:t>
            </a:r>
            <a:r>
              <a:rPr lang="en-US" dirty="0" err="1" smtClean="0"/>
              <a:t>daging</a:t>
            </a:r>
            <a:r>
              <a:rPr lang="en-US" dirty="0" smtClean="0"/>
              <a:t> </a:t>
            </a:r>
            <a:r>
              <a:rPr lang="en-US" dirty="0" err="1" smtClean="0"/>
              <a:t>lebih</a:t>
            </a:r>
            <a:r>
              <a:rPr lang="en-US" dirty="0" smtClean="0"/>
              <a:t> </a:t>
            </a:r>
            <a:r>
              <a:rPr lang="en-US" dirty="0" err="1" smtClean="0"/>
              <a:t>baik</a:t>
            </a:r>
            <a:endParaRPr lang="en-US" dirty="0" smtClean="0"/>
          </a:p>
          <a:p>
            <a:pPr lvl="1" eaLnBrk="1" hangingPunct="1">
              <a:defRPr/>
            </a:pPr>
            <a:r>
              <a:rPr lang="en-US" dirty="0" err="1" smtClean="0"/>
              <a:t>Menunjang</a:t>
            </a:r>
            <a:r>
              <a:rPr lang="en-US" dirty="0" smtClean="0"/>
              <a:t> program </a:t>
            </a:r>
            <a:r>
              <a:rPr lang="en-US" dirty="0" err="1" smtClean="0"/>
              <a:t>seleksi</a:t>
            </a:r>
            <a:endParaRPr lang="en-US" dirty="0" smtClean="0"/>
          </a:p>
          <a:p>
            <a:pPr lvl="1" eaLnBrk="1" hangingPunct="1">
              <a:defRPr/>
            </a:pPr>
            <a:r>
              <a:rPr lang="en-US" dirty="0" err="1" smtClean="0"/>
              <a:t>Tidak</a:t>
            </a:r>
            <a:r>
              <a:rPr lang="en-US" dirty="0" smtClean="0"/>
              <a:t>  </a:t>
            </a:r>
            <a:r>
              <a:rPr lang="en-US" dirty="0" err="1" smtClean="0"/>
              <a:t>agresif</a:t>
            </a:r>
            <a:endParaRPr lang="en-US" dirty="0" smtClean="0"/>
          </a:p>
          <a:p>
            <a:pPr eaLnBrk="1" hangingPunct="1">
              <a:defRPr/>
            </a:pPr>
            <a:endParaRPr lang="en-US" dirty="0" smtClean="0"/>
          </a:p>
          <a:p>
            <a:pPr eaLnBrk="1" hangingPunct="1">
              <a:defRPr/>
            </a:pPr>
            <a:endParaRPr lang="en-US"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defRPr/>
            </a:pPr>
            <a:r>
              <a:rPr lang="en-US" smtClean="0"/>
              <a:t>Ternak dilarang untuk Qurban</a:t>
            </a:r>
          </a:p>
        </p:txBody>
      </p:sp>
      <p:sp>
        <p:nvSpPr>
          <p:cNvPr id="140291" name="Rectangle 3"/>
          <p:cNvSpPr>
            <a:spLocks noGrp="1" noChangeArrowheads="1"/>
          </p:cNvSpPr>
          <p:nvPr>
            <p:ph idx="1"/>
          </p:nvPr>
        </p:nvSpPr>
        <p:spPr/>
        <p:txBody>
          <a:bodyPr/>
          <a:lstStyle/>
          <a:p>
            <a:pPr eaLnBrk="1" hangingPunct="1">
              <a:defRPr/>
            </a:pPr>
            <a:r>
              <a:rPr lang="en-US" sz="2000" dirty="0" err="1" smtClean="0"/>
              <a:t>Buta</a:t>
            </a:r>
            <a:endParaRPr lang="en-US" sz="2000" dirty="0" smtClean="0"/>
          </a:p>
          <a:p>
            <a:pPr eaLnBrk="1" hangingPunct="1">
              <a:defRPr/>
            </a:pPr>
            <a:r>
              <a:rPr lang="en-US" sz="2000" dirty="0" err="1" smtClean="0"/>
              <a:t>Sakit</a:t>
            </a:r>
            <a:endParaRPr lang="en-US" sz="2000" dirty="0" smtClean="0"/>
          </a:p>
          <a:p>
            <a:pPr eaLnBrk="1" hangingPunct="1">
              <a:defRPr/>
            </a:pPr>
            <a:r>
              <a:rPr lang="en-US" sz="2000" dirty="0" err="1" smtClean="0"/>
              <a:t>Pincang</a:t>
            </a:r>
            <a:endParaRPr lang="en-US" sz="2000" dirty="0" smtClean="0"/>
          </a:p>
          <a:p>
            <a:pPr eaLnBrk="1" hangingPunct="1">
              <a:defRPr/>
            </a:pPr>
            <a:r>
              <a:rPr lang="en-US" sz="2000" dirty="0" err="1" smtClean="0"/>
              <a:t>Lemah</a:t>
            </a:r>
            <a:r>
              <a:rPr lang="en-US" sz="2000" dirty="0" smtClean="0"/>
              <a:t> kaki, </a:t>
            </a:r>
            <a:r>
              <a:rPr lang="en-US" sz="2000" dirty="0" err="1" smtClean="0"/>
              <a:t>kurus</a:t>
            </a:r>
            <a:endParaRPr lang="en-US" sz="2000" dirty="0" smtClean="0"/>
          </a:p>
          <a:p>
            <a:pPr eaLnBrk="1" hangingPunct="1">
              <a:defRPr/>
            </a:pPr>
            <a:r>
              <a:rPr lang="en-US" sz="2000" dirty="0" smtClean="0"/>
              <a:t> </a:t>
            </a:r>
            <a:r>
              <a:rPr lang="en-US" sz="2000" dirty="0" err="1" smtClean="0"/>
              <a:t>Tidak</a:t>
            </a:r>
            <a:r>
              <a:rPr lang="en-US" sz="2000" dirty="0" smtClean="0"/>
              <a:t> </a:t>
            </a:r>
            <a:r>
              <a:rPr lang="en-US" sz="2000" dirty="0" err="1" smtClean="0"/>
              <a:t>ada</a:t>
            </a:r>
            <a:r>
              <a:rPr lang="en-US" sz="2000" dirty="0" smtClean="0"/>
              <a:t> </a:t>
            </a:r>
            <a:r>
              <a:rPr lang="en-US" sz="2000" dirty="0" err="1" smtClean="0"/>
              <a:t>sebagian</a:t>
            </a:r>
            <a:r>
              <a:rPr lang="en-US" sz="2000" dirty="0" smtClean="0"/>
              <a:t> </a:t>
            </a:r>
            <a:r>
              <a:rPr lang="en-US" sz="2000" dirty="0" err="1" smtClean="0"/>
              <a:t>tanduknya</a:t>
            </a:r>
            <a:endParaRPr lang="en-US" sz="2000" dirty="0" smtClean="0"/>
          </a:p>
          <a:p>
            <a:pPr eaLnBrk="1" hangingPunct="1">
              <a:defRPr/>
            </a:pPr>
            <a:r>
              <a:rPr lang="en-US" sz="2000" dirty="0" err="1" smtClean="0"/>
              <a:t>Terpotong</a:t>
            </a:r>
            <a:r>
              <a:rPr lang="en-US" sz="2000" dirty="0" smtClean="0"/>
              <a:t> </a:t>
            </a:r>
            <a:r>
              <a:rPr lang="en-US" sz="2000" dirty="0" err="1" smtClean="0"/>
              <a:t>hidungnya</a:t>
            </a:r>
            <a:r>
              <a:rPr lang="en-US" sz="2000" dirty="0" smtClean="0"/>
              <a:t>, </a:t>
            </a:r>
            <a:r>
              <a:rPr lang="en-US" sz="2000" dirty="0" err="1" smtClean="0"/>
              <a:t>pendek</a:t>
            </a:r>
            <a:r>
              <a:rPr lang="en-US" sz="2000" dirty="0" smtClean="0"/>
              <a:t> </a:t>
            </a:r>
            <a:r>
              <a:rPr lang="en-US" sz="2000" dirty="0" err="1" smtClean="0"/>
              <a:t>ekornya</a:t>
            </a:r>
            <a:r>
              <a:rPr lang="en-US" sz="2000" dirty="0" smtClean="0"/>
              <a:t>, </a:t>
            </a:r>
            <a:r>
              <a:rPr lang="en-US" sz="2000" dirty="0" err="1" smtClean="0"/>
              <a:t>rabun</a:t>
            </a:r>
            <a:r>
              <a:rPr lang="en-US" sz="2000" dirty="0" smtClean="0"/>
              <a:t> </a:t>
            </a:r>
            <a:r>
              <a:rPr lang="en-US" sz="2000" dirty="0" err="1" smtClean="0"/>
              <a:t>matanya</a:t>
            </a:r>
            <a:r>
              <a:rPr lang="en-US" sz="2000" dirty="0" smtClean="0"/>
              <a:t> </a:t>
            </a:r>
            <a:r>
              <a:rPr lang="en-US" sz="2000" dirty="0" err="1" smtClean="0"/>
              <a:t>dan</a:t>
            </a:r>
            <a:r>
              <a:rPr lang="en-US" sz="2000" dirty="0" smtClean="0"/>
              <a:t> </a:t>
            </a:r>
            <a:r>
              <a:rPr lang="en-US" sz="2000" dirty="0" err="1" smtClean="0"/>
              <a:t>tercabut</a:t>
            </a:r>
            <a:r>
              <a:rPr lang="en-US" sz="2000" dirty="0" smtClean="0"/>
              <a:t> </a:t>
            </a:r>
            <a:r>
              <a:rPr lang="en-US" sz="2000" dirty="0" err="1" smtClean="0"/>
              <a:t>telinganya</a:t>
            </a:r>
            <a:r>
              <a:rPr lang="en-US" sz="2000" dirty="0" smtClean="0"/>
              <a:t> </a:t>
            </a:r>
          </a:p>
          <a:p>
            <a:pPr eaLnBrk="1" hangingPunct="1">
              <a:defRPr/>
            </a:pPr>
            <a:r>
              <a:rPr lang="en-US" sz="2000" dirty="0" smtClean="0">
                <a:solidFill>
                  <a:srgbClr val="FFFF00"/>
                </a:solidFill>
              </a:rPr>
              <a:t>SUSUT DARI PENCIPTAAN ASLINYA !!!</a:t>
            </a:r>
          </a:p>
          <a:p>
            <a:pPr eaLnBrk="1" hangingPunct="1">
              <a:defRPr/>
            </a:pPr>
            <a:r>
              <a:rPr lang="en-US" sz="2000" dirty="0" smtClean="0">
                <a:solidFill>
                  <a:srgbClr val="FFFF00"/>
                </a:solidFill>
              </a:rPr>
              <a:t>CARI ; VIGORITAS DAN PERFORMANS BAIK, BESAR, TEGAP, SEHAT, GEMUK, TIDAK CACAT. SENANG BILA MELIHATNYA.</a:t>
            </a:r>
          </a:p>
          <a:p>
            <a:pPr eaLnBrk="1" hangingPunct="1">
              <a:defRPr/>
            </a:pPr>
            <a:r>
              <a:rPr lang="en-US" sz="2000" dirty="0" smtClean="0">
                <a:solidFill>
                  <a:srgbClr val="FFFF00"/>
                </a:solidFill>
              </a:rPr>
              <a:t>QS 2 : 267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0290"/>
                                        </p:tgtEl>
                                        <p:attrNameLst>
                                          <p:attrName>style.visibility</p:attrName>
                                        </p:attrNameLst>
                                      </p:cBhvr>
                                      <p:to>
                                        <p:strVal val="visible"/>
                                      </p:to>
                                    </p:set>
                                    <p:anim calcmode="lin" valueType="num">
                                      <p:cBhvr>
                                        <p:cTn id="7" dur="5000" fill="hold"/>
                                        <p:tgtEl>
                                          <p:spTgt spid="140290"/>
                                        </p:tgtEl>
                                        <p:attrNameLst>
                                          <p:attrName>ppt_w</p:attrName>
                                        </p:attrNameLst>
                                      </p:cBhvr>
                                      <p:tavLst>
                                        <p:tav tm="0">
                                          <p:val>
                                            <p:fltVal val="0"/>
                                          </p:val>
                                        </p:tav>
                                        <p:tav tm="100000">
                                          <p:val>
                                            <p:strVal val="#ppt_w"/>
                                          </p:val>
                                        </p:tav>
                                      </p:tavLst>
                                    </p:anim>
                                    <p:anim calcmode="lin" valueType="num">
                                      <p:cBhvr>
                                        <p:cTn id="8" dur="5000" fill="hold"/>
                                        <p:tgtEl>
                                          <p:spTgt spid="140290"/>
                                        </p:tgtEl>
                                        <p:attrNameLst>
                                          <p:attrName>ppt_h</p:attrName>
                                        </p:attrNameLst>
                                      </p:cBhvr>
                                      <p:tavLst>
                                        <p:tav tm="0">
                                          <p:val>
                                            <p:fltVal val="0"/>
                                          </p:val>
                                        </p:tav>
                                        <p:tav tm="100000">
                                          <p:val>
                                            <p:strVal val="#ppt_h"/>
                                          </p:val>
                                        </p:tav>
                                      </p:tavLst>
                                    </p:anim>
                                    <p:animEffect transition="in" filter="fade">
                                      <p:cBhvr>
                                        <p:cTn id="9" dur="5000"/>
                                        <p:tgtEl>
                                          <p:spTgt spid="14029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0291">
                                            <p:txEl>
                                              <p:pRg st="0" end="0"/>
                                            </p:txEl>
                                          </p:spTgt>
                                        </p:tgtEl>
                                        <p:attrNameLst>
                                          <p:attrName>style.visibility</p:attrName>
                                        </p:attrNameLst>
                                      </p:cBhvr>
                                      <p:to>
                                        <p:strVal val="visible"/>
                                      </p:to>
                                    </p:set>
                                    <p:anim calcmode="lin" valueType="num">
                                      <p:cBhvr additive="base">
                                        <p:cTn id="14" dur="2000" fill="hold"/>
                                        <p:tgtEl>
                                          <p:spTgt spid="140291">
                                            <p:txEl>
                                              <p:pRg st="0" end="0"/>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40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0291">
                                            <p:txEl>
                                              <p:pRg st="1" end="1"/>
                                            </p:txEl>
                                          </p:spTgt>
                                        </p:tgtEl>
                                        <p:attrNameLst>
                                          <p:attrName>style.visibility</p:attrName>
                                        </p:attrNameLst>
                                      </p:cBhvr>
                                      <p:to>
                                        <p:strVal val="visible"/>
                                      </p:to>
                                    </p:set>
                                    <p:anim calcmode="lin" valueType="num">
                                      <p:cBhvr additive="base">
                                        <p:cTn id="20" dur="2000" fill="hold"/>
                                        <p:tgtEl>
                                          <p:spTgt spid="140291">
                                            <p:txEl>
                                              <p:pRg st="1" end="1"/>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140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40291">
                                            <p:txEl>
                                              <p:pRg st="2" end="2"/>
                                            </p:txEl>
                                          </p:spTgt>
                                        </p:tgtEl>
                                        <p:attrNameLst>
                                          <p:attrName>style.visibility</p:attrName>
                                        </p:attrNameLst>
                                      </p:cBhvr>
                                      <p:to>
                                        <p:strVal val="visible"/>
                                      </p:to>
                                    </p:set>
                                    <p:anim calcmode="lin" valueType="num">
                                      <p:cBhvr additive="base">
                                        <p:cTn id="26" dur="2000" fill="hold"/>
                                        <p:tgtEl>
                                          <p:spTgt spid="140291">
                                            <p:txEl>
                                              <p:pRg st="2" end="2"/>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140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0291">
                                            <p:txEl>
                                              <p:pRg st="3" end="3"/>
                                            </p:txEl>
                                          </p:spTgt>
                                        </p:tgtEl>
                                        <p:attrNameLst>
                                          <p:attrName>style.visibility</p:attrName>
                                        </p:attrNameLst>
                                      </p:cBhvr>
                                      <p:to>
                                        <p:strVal val="visible"/>
                                      </p:to>
                                    </p:set>
                                    <p:anim calcmode="lin" valueType="num">
                                      <p:cBhvr additive="base">
                                        <p:cTn id="32" dur="2000" fill="hold"/>
                                        <p:tgtEl>
                                          <p:spTgt spid="140291">
                                            <p:txEl>
                                              <p:pRg st="3" end="3"/>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140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0291">
                                            <p:txEl>
                                              <p:pRg st="4" end="4"/>
                                            </p:txEl>
                                          </p:spTgt>
                                        </p:tgtEl>
                                        <p:attrNameLst>
                                          <p:attrName>style.visibility</p:attrName>
                                        </p:attrNameLst>
                                      </p:cBhvr>
                                      <p:to>
                                        <p:strVal val="visible"/>
                                      </p:to>
                                    </p:set>
                                    <p:anim calcmode="lin" valueType="num">
                                      <p:cBhvr additive="base">
                                        <p:cTn id="38" dur="2000" fill="hold"/>
                                        <p:tgtEl>
                                          <p:spTgt spid="140291">
                                            <p:txEl>
                                              <p:pRg st="4" end="4"/>
                                            </p:txEl>
                                          </p:spTgt>
                                        </p:tgtEl>
                                        <p:attrNameLst>
                                          <p:attrName>ppt_x</p:attrName>
                                        </p:attrNameLst>
                                      </p:cBhvr>
                                      <p:tavLst>
                                        <p:tav tm="0">
                                          <p:val>
                                            <p:strVal val="#ppt_x"/>
                                          </p:val>
                                        </p:tav>
                                        <p:tav tm="100000">
                                          <p:val>
                                            <p:strVal val="#ppt_x"/>
                                          </p:val>
                                        </p:tav>
                                      </p:tavLst>
                                    </p:anim>
                                    <p:anim calcmode="lin" valueType="num">
                                      <p:cBhvr additive="base">
                                        <p:cTn id="39" dur="2000" fill="hold"/>
                                        <p:tgtEl>
                                          <p:spTgt spid="140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40291">
                                            <p:txEl>
                                              <p:pRg st="5" end="5"/>
                                            </p:txEl>
                                          </p:spTgt>
                                        </p:tgtEl>
                                        <p:attrNameLst>
                                          <p:attrName>style.visibility</p:attrName>
                                        </p:attrNameLst>
                                      </p:cBhvr>
                                      <p:to>
                                        <p:strVal val="visible"/>
                                      </p:to>
                                    </p:set>
                                    <p:anim calcmode="lin" valueType="num">
                                      <p:cBhvr additive="base">
                                        <p:cTn id="44" dur="2000" fill="hold"/>
                                        <p:tgtEl>
                                          <p:spTgt spid="140291">
                                            <p:txEl>
                                              <p:pRg st="5" end="5"/>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14029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40291">
                                            <p:txEl>
                                              <p:pRg st="6" end="6"/>
                                            </p:txEl>
                                          </p:spTgt>
                                        </p:tgtEl>
                                        <p:attrNameLst>
                                          <p:attrName>style.visibility</p:attrName>
                                        </p:attrNameLst>
                                      </p:cBhvr>
                                      <p:to>
                                        <p:strVal val="visible"/>
                                      </p:to>
                                    </p:set>
                                    <p:anim calcmode="lin" valueType="num">
                                      <p:cBhvr additive="base">
                                        <p:cTn id="50" dur="2000" fill="hold"/>
                                        <p:tgtEl>
                                          <p:spTgt spid="140291">
                                            <p:txEl>
                                              <p:pRg st="6" end="6"/>
                                            </p:txEl>
                                          </p:spTgt>
                                        </p:tgtEl>
                                        <p:attrNameLst>
                                          <p:attrName>ppt_x</p:attrName>
                                        </p:attrNameLst>
                                      </p:cBhvr>
                                      <p:tavLst>
                                        <p:tav tm="0">
                                          <p:val>
                                            <p:strVal val="#ppt_x"/>
                                          </p:val>
                                        </p:tav>
                                        <p:tav tm="100000">
                                          <p:val>
                                            <p:strVal val="#ppt_x"/>
                                          </p:val>
                                        </p:tav>
                                      </p:tavLst>
                                    </p:anim>
                                    <p:anim calcmode="lin" valueType="num">
                                      <p:cBhvr additive="base">
                                        <p:cTn id="51" dur="2000" fill="hold"/>
                                        <p:tgtEl>
                                          <p:spTgt spid="14029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40291">
                                            <p:txEl>
                                              <p:pRg st="7" end="7"/>
                                            </p:txEl>
                                          </p:spTgt>
                                        </p:tgtEl>
                                        <p:attrNameLst>
                                          <p:attrName>style.visibility</p:attrName>
                                        </p:attrNameLst>
                                      </p:cBhvr>
                                      <p:to>
                                        <p:strVal val="visible"/>
                                      </p:to>
                                    </p:set>
                                    <p:anim calcmode="lin" valueType="num">
                                      <p:cBhvr additive="base">
                                        <p:cTn id="56" dur="2000" fill="hold"/>
                                        <p:tgtEl>
                                          <p:spTgt spid="140291">
                                            <p:txEl>
                                              <p:pRg st="7" end="7"/>
                                            </p:txEl>
                                          </p:spTgt>
                                        </p:tgtEl>
                                        <p:attrNameLst>
                                          <p:attrName>ppt_x</p:attrName>
                                        </p:attrNameLst>
                                      </p:cBhvr>
                                      <p:tavLst>
                                        <p:tav tm="0">
                                          <p:val>
                                            <p:strVal val="#ppt_x"/>
                                          </p:val>
                                        </p:tav>
                                        <p:tav tm="100000">
                                          <p:val>
                                            <p:strVal val="#ppt_x"/>
                                          </p:val>
                                        </p:tav>
                                      </p:tavLst>
                                    </p:anim>
                                    <p:anim calcmode="lin" valueType="num">
                                      <p:cBhvr additive="base">
                                        <p:cTn id="57" dur="2000" fill="hold"/>
                                        <p:tgtEl>
                                          <p:spTgt spid="14029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40291">
                                            <p:txEl>
                                              <p:pRg st="8" end="8"/>
                                            </p:txEl>
                                          </p:spTgt>
                                        </p:tgtEl>
                                        <p:attrNameLst>
                                          <p:attrName>style.visibility</p:attrName>
                                        </p:attrNameLst>
                                      </p:cBhvr>
                                      <p:to>
                                        <p:strVal val="visible"/>
                                      </p:to>
                                    </p:set>
                                    <p:anim calcmode="lin" valueType="num">
                                      <p:cBhvr additive="base">
                                        <p:cTn id="62" dur="2000" fill="hold"/>
                                        <p:tgtEl>
                                          <p:spTgt spid="140291">
                                            <p:txEl>
                                              <p:pRg st="8" end="8"/>
                                            </p:txEl>
                                          </p:spTgt>
                                        </p:tgtEl>
                                        <p:attrNameLst>
                                          <p:attrName>ppt_x</p:attrName>
                                        </p:attrNameLst>
                                      </p:cBhvr>
                                      <p:tavLst>
                                        <p:tav tm="0">
                                          <p:val>
                                            <p:strVal val="#ppt_x"/>
                                          </p:val>
                                        </p:tav>
                                        <p:tav tm="100000">
                                          <p:val>
                                            <p:strVal val="#ppt_x"/>
                                          </p:val>
                                        </p:tav>
                                      </p:tavLst>
                                    </p:anim>
                                    <p:anim calcmode="lin" valueType="num">
                                      <p:cBhvr additive="base">
                                        <p:cTn id="63" dur="2000" fill="hold"/>
                                        <p:tgtEl>
                                          <p:spTgt spid="14029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0" grpId="0"/>
      <p:bldP spid="14029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ANTE MORTEM</a:t>
            </a:r>
            <a:endParaRPr lang="id-ID" dirty="0"/>
          </a:p>
        </p:txBody>
      </p:sp>
      <p:sp>
        <p:nvSpPr>
          <p:cNvPr id="3" name="Content Placeholder 2"/>
          <p:cNvSpPr>
            <a:spLocks noGrp="1"/>
          </p:cNvSpPr>
          <p:nvPr>
            <p:ph idx="1"/>
          </p:nvPr>
        </p:nvSpPr>
        <p:spPr/>
        <p:txBody>
          <a:bodyPr/>
          <a:lstStyle/>
          <a:p>
            <a:r>
              <a:rPr lang="en-US" dirty="0" smtClean="0"/>
              <a:t>ANTEMORTEM :</a:t>
            </a:r>
          </a:p>
          <a:p>
            <a:r>
              <a:rPr lang="en-US" dirty="0" smtClean="0"/>
              <a:t>EKSTERIOR</a:t>
            </a:r>
          </a:p>
          <a:p>
            <a:r>
              <a:rPr lang="en-US" dirty="0" smtClean="0"/>
              <a:t>KEPALA, LEHER, TELINGA, HIDUNG, MATA</a:t>
            </a:r>
          </a:p>
          <a:p>
            <a:r>
              <a:rPr lang="en-US" dirty="0" smtClean="0"/>
              <a:t>TUBUH : DADA, PUNGGUNG, PERUT</a:t>
            </a:r>
          </a:p>
          <a:p>
            <a:r>
              <a:rPr lang="en-US" dirty="0" smtClean="0"/>
              <a:t>PINGGUL, KAKI-KAKI, ALAT  KELAMIN LUAR</a:t>
            </a:r>
          </a:p>
          <a:p>
            <a:r>
              <a:rPr lang="en-US" dirty="0" smtClean="0"/>
              <a:t>POSTMORTEM </a:t>
            </a:r>
            <a:endParaRPr lang="id-ID"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t>PEMERIKSAAN GIGI SERI</a:t>
            </a:r>
            <a:endParaRPr lang="id-ID" sz="3600" dirty="0"/>
          </a:p>
        </p:txBody>
      </p:sp>
      <p:sp>
        <p:nvSpPr>
          <p:cNvPr id="3" name="Content Placeholder 2"/>
          <p:cNvSpPr>
            <a:spLocks noGrp="1"/>
          </p:cNvSpPr>
          <p:nvPr>
            <p:ph idx="1"/>
          </p:nvPr>
        </p:nvSpPr>
        <p:spPr/>
        <p:txBody>
          <a:bodyPr>
            <a:normAutofit/>
          </a:bodyPr>
          <a:lstStyle/>
          <a:p>
            <a:endParaRPr lang="en-US" sz="2400" dirty="0" smtClean="0"/>
          </a:p>
          <a:p>
            <a:endParaRPr lang="en-US" sz="2400" dirty="0" smtClean="0"/>
          </a:p>
          <a:p>
            <a:r>
              <a:rPr lang="en-US" sz="2400" dirty="0" smtClean="0"/>
              <a:t>MEMBEDAKAN  </a:t>
            </a:r>
            <a:r>
              <a:rPr lang="en-US" sz="2400" i="1" dirty="0" smtClean="0">
                <a:solidFill>
                  <a:srgbClr val="FFFF00"/>
                </a:solidFill>
              </a:rPr>
              <a:t>MUSINNAH</a:t>
            </a:r>
            <a:r>
              <a:rPr lang="en-US" sz="2400" dirty="0" smtClean="0"/>
              <a:t> VS </a:t>
            </a:r>
            <a:r>
              <a:rPr lang="en-US" sz="2400" i="1" dirty="0" smtClean="0">
                <a:solidFill>
                  <a:schemeClr val="bg1"/>
                </a:solidFill>
              </a:rPr>
              <a:t>BELUM MUSINNAH</a:t>
            </a:r>
          </a:p>
          <a:p>
            <a:r>
              <a:rPr lang="en-US" sz="2400" i="1" dirty="0" smtClean="0"/>
              <a:t>MEMERIKSA BODY CONDITION SCORE (BCS)</a:t>
            </a:r>
          </a:p>
          <a:p>
            <a:r>
              <a:rPr lang="en-US" sz="2400" i="1" dirty="0" smtClean="0"/>
              <a:t>EKSTERIOR TERNAK SEHAT</a:t>
            </a:r>
            <a:endParaRPr lang="id-ID" sz="2400" i="1"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t>MUSINNAH  Vs. BELUM MUSINNAH </a:t>
            </a:r>
            <a:endParaRPr lang="id-ID" sz="3600" dirty="0"/>
          </a:p>
        </p:txBody>
      </p:sp>
      <p:sp>
        <p:nvSpPr>
          <p:cNvPr id="3" name="Content Placeholder 2"/>
          <p:cNvSpPr>
            <a:spLocks noGrp="1"/>
          </p:cNvSpPr>
          <p:nvPr>
            <p:ph idx="1"/>
          </p:nvPr>
        </p:nvSpPr>
        <p:spPr/>
        <p:txBody>
          <a:bodyPr/>
          <a:lstStyle/>
          <a:p>
            <a:endParaRPr lang="en-US" dirty="0" smtClean="0"/>
          </a:p>
          <a:p>
            <a:r>
              <a:rPr lang="en-US" dirty="0" smtClean="0"/>
              <a:t>GIGI SERI (INCISOR)</a:t>
            </a:r>
          </a:p>
          <a:p>
            <a:r>
              <a:rPr lang="en-US" dirty="0" smtClean="0"/>
              <a:t>TEMPEORER (SUSU)</a:t>
            </a:r>
          </a:p>
          <a:p>
            <a:r>
              <a:rPr lang="en-US" dirty="0" smtClean="0"/>
              <a:t>PERMANEN (TETAP)</a:t>
            </a:r>
          </a:p>
          <a:p>
            <a:r>
              <a:rPr lang="en-US" dirty="0" smtClean="0"/>
              <a:t>PERMANENT INCISOR (PI)</a:t>
            </a:r>
          </a:p>
          <a:p>
            <a:r>
              <a:rPr lang="en-US" dirty="0" smtClean="0"/>
              <a:t>MUSINNAH = SUDAH MEMPUNYAI  PI</a:t>
            </a:r>
          </a:p>
          <a:p>
            <a:r>
              <a:rPr lang="en-US" dirty="0" smtClean="0"/>
              <a:t>BELUM MUSINNAH = SEMUA GIGINYA ADALAH GIGI SUSU (SEMENTARA)</a:t>
            </a:r>
            <a:endParaRPr lang="id-ID"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3600" dirty="0" smtClean="0"/>
              <a:t>GIGI SERI SUSU (PI0 )</a:t>
            </a:r>
            <a:endParaRPr lang="id-ID" sz="3600" dirty="0" smtClean="0"/>
          </a:p>
        </p:txBody>
      </p:sp>
      <p:pic>
        <p:nvPicPr>
          <p:cNvPr id="4" name="Content Placeholder 3" descr="DSC01769"/>
          <p:cNvPicPr>
            <a:picLocks noGrp="1"/>
          </p:cNvPicPr>
          <p:nvPr>
            <p:ph idx="1"/>
          </p:nvPr>
        </p:nvPicPr>
        <p:blipFill>
          <a:blip r:embed="rId2" cstate="print"/>
          <a:srcRect l="38277" t="36000" r="36488" b="37766"/>
          <a:stretch>
            <a:fillRect/>
          </a:stretch>
        </p:blipFill>
        <p:spPr>
          <a:xfrm>
            <a:off x="395288" y="2574925"/>
            <a:ext cx="4321175" cy="3157538"/>
          </a:xfrm>
        </p:spPr>
      </p:pic>
      <p:pic>
        <p:nvPicPr>
          <p:cNvPr id="5" name="Picture 4"/>
          <p:cNvPicPr>
            <a:picLocks noChangeAspect="1" noChangeArrowheads="1"/>
          </p:cNvPicPr>
          <p:nvPr/>
        </p:nvPicPr>
        <p:blipFill>
          <a:blip r:embed="rId3" cstate="print"/>
          <a:srcRect l="21848" t="18745" r="25334" b="39513"/>
          <a:stretch>
            <a:fillRect/>
          </a:stretch>
        </p:blipFill>
        <p:spPr bwMode="auto">
          <a:xfrm>
            <a:off x="4716463" y="2609850"/>
            <a:ext cx="4464050" cy="31226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strVal val="#ppt_w*0.70"/>
                                          </p:val>
                                        </p:tav>
                                        <p:tav tm="100000">
                                          <p:val>
                                            <p:strVal val="#ppt_w"/>
                                          </p:val>
                                        </p:tav>
                                      </p:tavLst>
                                    </p:anim>
                                    <p:anim calcmode="lin" valueType="num">
                                      <p:cBhvr>
                                        <p:cTn id="20" dur="1000" fill="hold"/>
                                        <p:tgtEl>
                                          <p:spTgt spid="5"/>
                                        </p:tgtEl>
                                        <p:attrNameLst>
                                          <p:attrName>ppt_h</p:attrName>
                                        </p:attrNameLst>
                                      </p:cBhvr>
                                      <p:tavLst>
                                        <p:tav tm="0">
                                          <p:val>
                                            <p:strVal val="#ppt_h"/>
                                          </p:val>
                                        </p:tav>
                                        <p:tav tm="100000">
                                          <p:val>
                                            <p:strVal val="#ppt_h"/>
                                          </p:val>
                                        </p:tav>
                                      </p:tavLst>
                                    </p:anim>
                                    <p:animEffect transition="in" filter="fade">
                                      <p:cBhvr>
                                        <p:cTn id="2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t>DISEMINASI </a:t>
            </a:r>
            <a:r>
              <a:rPr lang="en-US" sz="3600" dirty="0" smtClean="0"/>
              <a:t>PEMERIKSAAN </a:t>
            </a:r>
            <a:r>
              <a:rPr lang="en-US" sz="3600" dirty="0" smtClean="0"/>
              <a:t/>
            </a:r>
            <a:br>
              <a:rPr lang="en-US" sz="3600" dirty="0" smtClean="0"/>
            </a:br>
            <a:r>
              <a:rPr lang="en-US" sz="3600" dirty="0" smtClean="0"/>
              <a:t>ANTEMORTEM DAN POSTMORTEM TERNAK QURBAN</a:t>
            </a:r>
            <a:endParaRPr lang="id-ID" sz="3600" dirty="0"/>
          </a:p>
        </p:txBody>
      </p:sp>
      <p:sp>
        <p:nvSpPr>
          <p:cNvPr id="3" name="Subtitle 2"/>
          <p:cNvSpPr>
            <a:spLocks noGrp="1"/>
          </p:cNvSpPr>
          <p:nvPr>
            <p:ph type="subTitle" idx="1"/>
          </p:nvPr>
        </p:nvSpPr>
        <p:spPr>
          <a:xfrm>
            <a:off x="533400" y="3886200"/>
            <a:ext cx="7854696" cy="1752600"/>
          </a:xfrm>
        </p:spPr>
        <p:txBody>
          <a:bodyPr>
            <a:normAutofit fontScale="92500" lnSpcReduction="10000"/>
          </a:bodyPr>
          <a:lstStyle/>
          <a:p>
            <a:r>
              <a:rPr lang="en-US" dirty="0" smtClean="0"/>
              <a:t>DR IR NURYADI </a:t>
            </a:r>
            <a:r>
              <a:rPr lang="en-US" dirty="0" err="1" smtClean="0"/>
              <a:t>BSc</a:t>
            </a:r>
            <a:r>
              <a:rPr lang="en-US" dirty="0" smtClean="0"/>
              <a:t> MS</a:t>
            </a:r>
          </a:p>
          <a:p>
            <a:r>
              <a:rPr lang="en-US" dirty="0" smtClean="0"/>
              <a:t>LABORATORIUM TERNAK QURBAN</a:t>
            </a:r>
          </a:p>
          <a:p>
            <a:r>
              <a:rPr lang="en-US" dirty="0" smtClean="0"/>
              <a:t>MASJID AS  SATTAR SENGAKALING DAU</a:t>
            </a:r>
          </a:p>
          <a:p>
            <a:r>
              <a:rPr lang="en-US" dirty="0" smtClean="0"/>
              <a:t>MALANG</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6000" smtClean="0"/>
              <a:t>PI</a:t>
            </a:r>
            <a:r>
              <a:rPr lang="en-US" smtClean="0"/>
              <a:t>1</a:t>
            </a:r>
            <a:endParaRPr lang="id-ID" smtClean="0"/>
          </a:p>
        </p:txBody>
      </p:sp>
      <p:pic>
        <p:nvPicPr>
          <p:cNvPr id="4" name="Content Placeholder 3"/>
          <p:cNvPicPr>
            <a:picLocks noGrp="1"/>
          </p:cNvPicPr>
          <p:nvPr>
            <p:ph idx="1"/>
          </p:nvPr>
        </p:nvPicPr>
        <p:blipFill>
          <a:blip r:embed="rId2" cstate="print"/>
          <a:srcRect l="24750" t="34312" r="23578" b="12531"/>
          <a:stretch>
            <a:fillRect/>
          </a:stretch>
        </p:blipFill>
        <p:spPr>
          <a:xfrm>
            <a:off x="755650" y="2349500"/>
            <a:ext cx="6840538" cy="4508500"/>
          </a:xfrm>
          <a:ln w="6350">
            <a:solidFill>
              <a:srgbClr val="0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6000" smtClean="0"/>
              <a:t>PI</a:t>
            </a:r>
            <a:r>
              <a:rPr lang="en-US" smtClean="0"/>
              <a:t>4</a:t>
            </a:r>
            <a:endParaRPr lang="id-ID" smtClean="0"/>
          </a:p>
        </p:txBody>
      </p:sp>
      <p:pic>
        <p:nvPicPr>
          <p:cNvPr id="4" name="Content Placeholder 3"/>
          <p:cNvPicPr>
            <a:picLocks noGrp="1"/>
          </p:cNvPicPr>
          <p:nvPr>
            <p:ph idx="1"/>
          </p:nvPr>
        </p:nvPicPr>
        <p:blipFill>
          <a:blip r:embed="rId2" cstate="print">
            <a:lum bright="-12000"/>
          </a:blip>
          <a:srcRect l="36633" t="10684" r="21165" b="40550"/>
          <a:stretch>
            <a:fillRect/>
          </a:stretch>
        </p:blipFill>
        <p:spPr>
          <a:xfrm>
            <a:off x="827088" y="2349500"/>
            <a:ext cx="6985000" cy="450850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762000"/>
            <a:ext cx="8231187" cy="1143000"/>
          </a:xfrm>
        </p:spPr>
        <p:txBody>
          <a:bodyPr anchor="ctr">
            <a:normAutofit fontScale="90000"/>
          </a:bodyPr>
          <a:lstStyle/>
          <a:p>
            <a:pPr algn="ctr"/>
            <a:r>
              <a:rPr lang="en-US" smtClean="0"/>
              <a:t>TAHPAN PEMERIKSAAN GIGI SAPI</a:t>
            </a:r>
            <a:endParaRPr lang="id-ID" smtClean="0"/>
          </a:p>
        </p:txBody>
      </p:sp>
      <p:pic>
        <p:nvPicPr>
          <p:cNvPr id="4" name="Content Placeholder 3" descr="CARAMEMERIKSA GIGI SAPI"/>
          <p:cNvPicPr>
            <a:picLocks noGrp="1"/>
          </p:cNvPicPr>
          <p:nvPr>
            <p:ph idx="1"/>
          </p:nvPr>
        </p:nvPicPr>
        <p:blipFill>
          <a:blip r:embed="rId2" cstate="print"/>
          <a:srcRect l="-93" t="20844" r="13992" b="3876"/>
          <a:stretch>
            <a:fillRect/>
          </a:stretch>
        </p:blipFill>
        <p:spPr>
          <a:xfrm>
            <a:off x="1331913" y="2492375"/>
            <a:ext cx="7343775" cy="45815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r>
              <a:rPr lang="en-US" smtClean="0"/>
              <a:t>MEMASUKKAN TELAPAK TANGAN</a:t>
            </a:r>
            <a:endParaRPr lang="id-ID" smtClean="0"/>
          </a:p>
        </p:txBody>
      </p:sp>
      <p:pic>
        <p:nvPicPr>
          <p:cNvPr id="4" name="Content Placeholder 3" descr="DSC01784"/>
          <p:cNvPicPr>
            <a:picLocks noGrp="1"/>
          </p:cNvPicPr>
          <p:nvPr>
            <p:ph idx="1"/>
          </p:nvPr>
        </p:nvPicPr>
        <p:blipFill>
          <a:blip r:embed="rId2" cstate="print"/>
          <a:srcRect/>
          <a:stretch>
            <a:fillRect/>
          </a:stretch>
        </p:blipFill>
        <p:spPr>
          <a:xfrm>
            <a:off x="755650" y="2303463"/>
            <a:ext cx="7200900" cy="45815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6000" smtClean="0"/>
              <a:t>PI</a:t>
            </a:r>
            <a:r>
              <a:rPr lang="en-US" smtClean="0"/>
              <a:t> 1</a:t>
            </a:r>
            <a:endParaRPr lang="id-ID" smtClean="0"/>
          </a:p>
        </p:txBody>
      </p:sp>
      <p:pic>
        <p:nvPicPr>
          <p:cNvPr id="4" name="Content Placeholder 3" descr="SAPI MUSINNAH"/>
          <p:cNvPicPr>
            <a:picLocks noGrp="1"/>
          </p:cNvPicPr>
          <p:nvPr>
            <p:ph idx="1"/>
          </p:nvPr>
        </p:nvPicPr>
        <p:blipFill>
          <a:blip r:embed="rId2" cstate="print"/>
          <a:srcRect l="17789" t="23285" r="23930" b="23656"/>
          <a:stretch>
            <a:fillRect/>
          </a:stretch>
        </p:blipFill>
        <p:spPr>
          <a:xfrm>
            <a:off x="666750" y="2679700"/>
            <a:ext cx="4552950" cy="3098800"/>
          </a:xfrm>
        </p:spPr>
      </p:pic>
      <p:pic>
        <p:nvPicPr>
          <p:cNvPr id="5" name="Picture 4" descr="SAPI MUSINNAH2"/>
          <p:cNvPicPr>
            <a:picLocks noChangeAspect="1" noChangeArrowheads="1"/>
          </p:cNvPicPr>
          <p:nvPr/>
        </p:nvPicPr>
        <p:blipFill>
          <a:blip r:embed="rId3" cstate="print"/>
          <a:srcRect l="28954" t="15031" r="27184" b="34218"/>
          <a:stretch>
            <a:fillRect/>
          </a:stretch>
        </p:blipFill>
        <p:spPr bwMode="auto">
          <a:xfrm>
            <a:off x="5219700" y="2708275"/>
            <a:ext cx="3673475" cy="3070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0" fill="hold"/>
                                        <p:tgtEl>
                                          <p:spTgt spid="5"/>
                                        </p:tgtEl>
                                        <p:attrNameLst>
                                          <p:attrName>ppt_w</p:attrName>
                                        </p:attrNameLst>
                                      </p:cBhvr>
                                      <p:tavLst>
                                        <p:tav tm="0">
                                          <p:val>
                                            <p:fltVal val="0"/>
                                          </p:val>
                                        </p:tav>
                                        <p:tav tm="100000">
                                          <p:val>
                                            <p:strVal val="#ppt_w"/>
                                          </p:val>
                                        </p:tav>
                                      </p:tavLst>
                                    </p:anim>
                                    <p:anim calcmode="lin" valueType="num">
                                      <p:cBhvr>
                                        <p:cTn id="20" dur="5000" fill="hold"/>
                                        <p:tgtEl>
                                          <p:spTgt spid="5"/>
                                        </p:tgtEl>
                                        <p:attrNameLst>
                                          <p:attrName>ppt_h</p:attrName>
                                        </p:attrNameLst>
                                      </p:cBhvr>
                                      <p:tavLst>
                                        <p:tav tm="0">
                                          <p:val>
                                            <p:fltVal val="0"/>
                                          </p:val>
                                        </p:tav>
                                        <p:tav tm="100000">
                                          <p:val>
                                            <p:strVal val="#ppt_h"/>
                                          </p:val>
                                        </p:tav>
                                      </p:tavLst>
                                    </p:anim>
                                    <p:animEffect transition="in" filter="fade">
                                      <p:cBhvr>
                                        <p:cTn id="21"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pPr algn="ctr"/>
            <a:r>
              <a:rPr lang="en-US" smtClean="0"/>
              <a:t>BODY CONDITION SCORE</a:t>
            </a:r>
            <a:br>
              <a:rPr lang="en-US" smtClean="0"/>
            </a:br>
            <a:r>
              <a:rPr lang="en-US" smtClean="0"/>
              <a:t>(BCS)</a:t>
            </a:r>
            <a:endParaRPr lang="id-ID" smtClean="0"/>
          </a:p>
        </p:txBody>
      </p:sp>
      <p:sp>
        <p:nvSpPr>
          <p:cNvPr id="3" name="Content Placeholder 2"/>
          <p:cNvSpPr>
            <a:spLocks noGrp="1"/>
          </p:cNvSpPr>
          <p:nvPr>
            <p:ph idx="1"/>
          </p:nvPr>
        </p:nvSpPr>
        <p:spPr/>
        <p:txBody>
          <a:bodyPr/>
          <a:lstStyle/>
          <a:p>
            <a:r>
              <a:rPr lang="en-US" dirty="0" smtClean="0"/>
              <a:t>BERDASARKAN :</a:t>
            </a:r>
          </a:p>
          <a:p>
            <a:pPr lvl="1"/>
            <a:r>
              <a:rPr lang="en-US" dirty="0" smtClean="0"/>
              <a:t>KETEBALAN LEMAK DI BAWAH KULIT</a:t>
            </a:r>
          </a:p>
          <a:p>
            <a:pPr lvl="1"/>
            <a:r>
              <a:rPr lang="en-US" dirty="0" smtClean="0"/>
              <a:t>KETEBALAN DAGING DI  BAWAH LEMAK </a:t>
            </a:r>
          </a:p>
          <a:p>
            <a:pPr lvl="1"/>
            <a:endParaRPr lang="id-ID"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3">
                                            <p:txEl>
                                              <p:pRg st="1" end="1"/>
                                            </p:txEl>
                                          </p:spTgt>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gn="ctr"/>
            <a:r>
              <a:rPr lang="en-US" smtClean="0"/>
              <a:t>SCORE 1</a:t>
            </a:r>
            <a:endParaRPr lang="id-ID" smtClean="0"/>
          </a:p>
        </p:txBody>
      </p:sp>
      <p:pic>
        <p:nvPicPr>
          <p:cNvPr id="27651" name="Content Placeholder 3" descr="C:\Users\NURYADI\Documents\Scanned Documents\BCS1SKURUS SEKALI.jpg"/>
          <p:cNvPicPr>
            <a:picLocks noGrp="1"/>
          </p:cNvPicPr>
          <p:nvPr>
            <p:ph idx="1"/>
          </p:nvPr>
        </p:nvPicPr>
        <p:blipFill>
          <a:blip r:embed="rId2" cstate="print"/>
          <a:srcRect/>
          <a:stretch>
            <a:fillRect/>
          </a:stretch>
        </p:blipFill>
        <p:spPr>
          <a:xfrm>
            <a:off x="0" y="2492375"/>
            <a:ext cx="4716463" cy="4108450"/>
          </a:xfrm>
        </p:spPr>
      </p:pic>
      <p:pic>
        <p:nvPicPr>
          <p:cNvPr id="27652" name="Picture 4" descr="C:\Users\NURYADI\Documents\Scanned Documents\BCS1BLKKURUSSSEKALI.jpg"/>
          <p:cNvPicPr>
            <a:picLocks noChangeAspect="1" noChangeArrowheads="1"/>
          </p:cNvPicPr>
          <p:nvPr/>
        </p:nvPicPr>
        <p:blipFill>
          <a:blip r:embed="rId3" cstate="print"/>
          <a:srcRect/>
          <a:stretch>
            <a:fillRect/>
          </a:stretch>
        </p:blipFill>
        <p:spPr bwMode="auto">
          <a:xfrm>
            <a:off x="4751388" y="2492375"/>
            <a:ext cx="4392612" cy="407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chor="ctr"/>
          <a:lstStyle/>
          <a:p>
            <a:pPr algn="ctr"/>
            <a:r>
              <a:rPr lang="en-US" smtClean="0"/>
              <a:t>SCORE 2</a:t>
            </a:r>
            <a:endParaRPr lang="id-ID" smtClean="0"/>
          </a:p>
        </p:txBody>
      </p:sp>
      <p:pic>
        <p:nvPicPr>
          <p:cNvPr id="28675" name="Content Placeholder 3" descr="C:\Users\NURYADI\Documents\Scanned Documents\BCS2,BLK KURUS.jpg"/>
          <p:cNvPicPr>
            <a:picLocks noGrp="1"/>
          </p:cNvPicPr>
          <p:nvPr>
            <p:ph idx="1"/>
          </p:nvPr>
        </p:nvPicPr>
        <p:blipFill>
          <a:blip r:embed="rId2" cstate="print"/>
          <a:srcRect/>
          <a:stretch>
            <a:fillRect/>
          </a:stretch>
        </p:blipFill>
        <p:spPr>
          <a:xfrm>
            <a:off x="5219700" y="2349500"/>
            <a:ext cx="4032250" cy="4437063"/>
          </a:xfrm>
        </p:spPr>
      </p:pic>
      <p:pic>
        <p:nvPicPr>
          <p:cNvPr id="28676" name="Picture 4" descr="C:\Users\NURYADI\Documents\Scanned Documents\BCS2SKURUS (2).jpg"/>
          <p:cNvPicPr>
            <a:picLocks noChangeAspect="1" noChangeArrowheads="1"/>
          </p:cNvPicPr>
          <p:nvPr/>
        </p:nvPicPr>
        <p:blipFill>
          <a:blip r:embed="rId3" cstate="print"/>
          <a:srcRect/>
          <a:stretch>
            <a:fillRect/>
          </a:stretch>
        </p:blipFill>
        <p:spPr bwMode="auto">
          <a:xfrm>
            <a:off x="34925" y="2349500"/>
            <a:ext cx="5221288" cy="4437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nchor="ctr"/>
          <a:lstStyle/>
          <a:p>
            <a:pPr algn="ctr"/>
            <a:r>
              <a:rPr lang="en-US" smtClean="0"/>
              <a:t>SCORE  3</a:t>
            </a:r>
            <a:endParaRPr lang="id-ID" smtClean="0"/>
          </a:p>
        </p:txBody>
      </p:sp>
      <p:pic>
        <p:nvPicPr>
          <p:cNvPr id="29699" name="Content Placeholder 3" descr="C:\Users\NURYADI\Documents\Scanned Documents\BCS3,BKURUSSEDIKIT.jpg"/>
          <p:cNvPicPr>
            <a:picLocks noGrp="1"/>
          </p:cNvPicPr>
          <p:nvPr>
            <p:ph idx="1"/>
          </p:nvPr>
        </p:nvPicPr>
        <p:blipFill>
          <a:blip r:embed="rId3" cstate="print"/>
          <a:srcRect/>
          <a:stretch>
            <a:fillRect/>
          </a:stretch>
        </p:blipFill>
        <p:spPr>
          <a:xfrm>
            <a:off x="4643438" y="2492375"/>
            <a:ext cx="4465637" cy="4365625"/>
          </a:xfrm>
        </p:spPr>
      </p:pic>
      <p:pic>
        <p:nvPicPr>
          <p:cNvPr id="29700" name="Picture 4" descr="C:\Users\NURYADI\Documents\Scanned Documents\BCS3SKURUSSEDIKIT.jpg"/>
          <p:cNvPicPr>
            <a:picLocks noChangeAspect="1" noChangeArrowheads="1"/>
          </p:cNvPicPr>
          <p:nvPr/>
        </p:nvPicPr>
        <p:blipFill>
          <a:blip r:embed="rId4" cstate="print"/>
          <a:srcRect/>
          <a:stretch>
            <a:fillRect/>
          </a:stretch>
        </p:blipFill>
        <p:spPr bwMode="auto">
          <a:xfrm>
            <a:off x="-180975" y="2492375"/>
            <a:ext cx="4824413" cy="436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chor="ctr"/>
          <a:lstStyle/>
          <a:p>
            <a:pPr algn="ctr"/>
            <a:r>
              <a:rPr lang="en-US" smtClean="0"/>
              <a:t>SCORE  4</a:t>
            </a:r>
            <a:endParaRPr lang="id-ID" smtClean="0"/>
          </a:p>
        </p:txBody>
      </p:sp>
      <p:pic>
        <p:nvPicPr>
          <p:cNvPr id="30723" name="Content Placeholder 3" descr="C:\Users\NURYADI\Documents\Scanned Documents\BCS4BSEDANG.jpg"/>
          <p:cNvPicPr>
            <a:picLocks noGrp="1"/>
          </p:cNvPicPr>
          <p:nvPr>
            <p:ph idx="1"/>
          </p:nvPr>
        </p:nvPicPr>
        <p:blipFill>
          <a:blip r:embed="rId2" cstate="print"/>
          <a:srcRect/>
          <a:stretch>
            <a:fillRect/>
          </a:stretch>
        </p:blipFill>
        <p:spPr>
          <a:xfrm>
            <a:off x="5080000" y="2492375"/>
            <a:ext cx="4244975" cy="4078288"/>
          </a:xfrm>
        </p:spPr>
      </p:pic>
      <p:pic>
        <p:nvPicPr>
          <p:cNvPr id="30724" name="Picture 4" descr="C:\Users\NURYADI\Documents\Scanned Documents\BCS4SSEDANG.jpg"/>
          <p:cNvPicPr>
            <a:picLocks noChangeAspect="1" noChangeArrowheads="1"/>
          </p:cNvPicPr>
          <p:nvPr/>
        </p:nvPicPr>
        <p:blipFill>
          <a:blip r:embed="rId3" cstate="print"/>
          <a:srcRect/>
          <a:stretch>
            <a:fillRect/>
          </a:stretch>
        </p:blipFill>
        <p:spPr bwMode="auto">
          <a:xfrm>
            <a:off x="0" y="2565400"/>
            <a:ext cx="5075238" cy="3916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1" name="Picture 5" descr="BOER5"/>
          <p:cNvPicPr>
            <a:picLocks noChangeAspect="1" noChangeArrowheads="1"/>
          </p:cNvPicPr>
          <p:nvPr/>
        </p:nvPicPr>
        <p:blipFill>
          <a:blip r:embed="rId2" cstate="print"/>
          <a:srcRect/>
          <a:stretch>
            <a:fillRect/>
          </a:stretch>
        </p:blipFill>
        <p:spPr bwMode="auto">
          <a:xfrm>
            <a:off x="0" y="-533400"/>
            <a:ext cx="9293225" cy="8135938"/>
          </a:xfrm>
          <a:prstGeom prst="rect">
            <a:avLst/>
          </a:prstGeom>
          <a:noFill/>
          <a:ln w="9525">
            <a:noFill/>
            <a:miter lim="800000"/>
            <a:headEnd/>
            <a:tailEnd/>
          </a:ln>
        </p:spPr>
      </p:pic>
      <p:sp>
        <p:nvSpPr>
          <p:cNvPr id="6" name="Title 5"/>
          <p:cNvSpPr>
            <a:spLocks noGrp="1"/>
          </p:cNvSpPr>
          <p:nvPr>
            <p:ph type="ctrTitle"/>
          </p:nvPr>
        </p:nvSpPr>
        <p:spPr/>
        <p:txBody>
          <a:bodyPr/>
          <a:lstStyle/>
          <a:p>
            <a:endParaRPr lang="id-ID"/>
          </a:p>
        </p:txBody>
      </p:sp>
      <p:sp>
        <p:nvSpPr>
          <p:cNvPr id="7" name="Subtitle 6"/>
          <p:cNvSpPr>
            <a:spLocks noGrp="1"/>
          </p:cNvSpPr>
          <p:nvPr>
            <p:ph type="subTitle" idx="1"/>
          </p:nvPr>
        </p:nvSpPr>
        <p:spPr/>
        <p:txBody>
          <a:bodyPr/>
          <a:lstStyle/>
          <a:p>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2101"/>
                                        </p:tgtEl>
                                        <p:attrNameLst>
                                          <p:attrName>style.visibility</p:attrName>
                                        </p:attrNameLst>
                                      </p:cBhvr>
                                      <p:to>
                                        <p:strVal val="visible"/>
                                      </p:to>
                                    </p:set>
                                    <p:anim calcmode="lin" valueType="num">
                                      <p:cBhvr>
                                        <p:cTn id="7" dur="2000" fill="hold"/>
                                        <p:tgtEl>
                                          <p:spTgt spid="132101"/>
                                        </p:tgtEl>
                                        <p:attrNameLst>
                                          <p:attrName>ppt_w</p:attrName>
                                        </p:attrNameLst>
                                      </p:cBhvr>
                                      <p:tavLst>
                                        <p:tav tm="0">
                                          <p:val>
                                            <p:fltVal val="0"/>
                                          </p:val>
                                        </p:tav>
                                        <p:tav tm="100000">
                                          <p:val>
                                            <p:strVal val="#ppt_w"/>
                                          </p:val>
                                        </p:tav>
                                      </p:tavLst>
                                    </p:anim>
                                    <p:anim calcmode="lin" valueType="num">
                                      <p:cBhvr>
                                        <p:cTn id="8" dur="2000" fill="hold"/>
                                        <p:tgtEl>
                                          <p:spTgt spid="132101"/>
                                        </p:tgtEl>
                                        <p:attrNameLst>
                                          <p:attrName>ppt_h</p:attrName>
                                        </p:attrNameLst>
                                      </p:cBhvr>
                                      <p:tavLst>
                                        <p:tav tm="0">
                                          <p:val>
                                            <p:fltVal val="0"/>
                                          </p:val>
                                        </p:tav>
                                        <p:tav tm="100000">
                                          <p:val>
                                            <p:strVal val="#ppt_h"/>
                                          </p:val>
                                        </p:tav>
                                      </p:tavLst>
                                    </p:anim>
                                    <p:animEffect transition="in" filter="fade">
                                      <p:cBhvr>
                                        <p:cTn id="9" dur="2000"/>
                                        <p:tgtEl>
                                          <p:spTgt spid="132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chor="ctr"/>
          <a:lstStyle/>
          <a:p>
            <a:pPr algn="ctr"/>
            <a:r>
              <a:rPr lang="en-US" smtClean="0"/>
              <a:t>SCORE  5</a:t>
            </a:r>
            <a:endParaRPr lang="id-ID" smtClean="0"/>
          </a:p>
        </p:txBody>
      </p:sp>
      <p:pic>
        <p:nvPicPr>
          <p:cNvPr id="31747" name="Content Placeholder 3" descr="C:\Users\NURYADI\Documents\Scanned Documents\BCS5BGEMUK.jpg"/>
          <p:cNvPicPr>
            <a:picLocks noGrp="1"/>
          </p:cNvPicPr>
          <p:nvPr>
            <p:ph idx="1"/>
          </p:nvPr>
        </p:nvPicPr>
        <p:blipFill>
          <a:blip r:embed="rId2" cstate="print"/>
          <a:srcRect/>
          <a:stretch>
            <a:fillRect/>
          </a:stretch>
        </p:blipFill>
        <p:spPr>
          <a:xfrm>
            <a:off x="5219700" y="2565400"/>
            <a:ext cx="3960813" cy="3671888"/>
          </a:xfrm>
        </p:spPr>
      </p:pic>
      <p:pic>
        <p:nvPicPr>
          <p:cNvPr id="31748" name="Picture 4" descr="C:\Users\NURYADI\Documents\Scanned Documents\BCS5SGEMUK.jpg"/>
          <p:cNvPicPr>
            <a:picLocks noChangeAspect="1" noChangeArrowheads="1"/>
          </p:cNvPicPr>
          <p:nvPr/>
        </p:nvPicPr>
        <p:blipFill>
          <a:blip r:embed="rId3" cstate="print"/>
          <a:srcRect/>
          <a:stretch>
            <a:fillRect/>
          </a:stretch>
        </p:blipFill>
        <p:spPr bwMode="auto">
          <a:xfrm>
            <a:off x="34925" y="2565400"/>
            <a:ext cx="5207000" cy="359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chor="ctr"/>
          <a:lstStyle/>
          <a:p>
            <a:pPr algn="ctr"/>
            <a:r>
              <a:rPr lang="en-US" smtClean="0"/>
              <a:t>SCORE  6</a:t>
            </a:r>
            <a:endParaRPr lang="id-ID" smtClean="0"/>
          </a:p>
        </p:txBody>
      </p:sp>
      <p:pic>
        <p:nvPicPr>
          <p:cNvPr id="32771" name="Content Placeholder 3" descr="C:\Users\NURYADI\Documents\Scanned Documents\BCS6BGEMUKSEKALI (2).jpg"/>
          <p:cNvPicPr>
            <a:picLocks noGrp="1"/>
          </p:cNvPicPr>
          <p:nvPr>
            <p:ph idx="1"/>
          </p:nvPr>
        </p:nvPicPr>
        <p:blipFill>
          <a:blip r:embed="rId3" cstate="print"/>
          <a:srcRect/>
          <a:stretch>
            <a:fillRect/>
          </a:stretch>
        </p:blipFill>
        <p:spPr>
          <a:xfrm>
            <a:off x="5219700" y="2492375"/>
            <a:ext cx="4032250" cy="4176713"/>
          </a:xfrm>
        </p:spPr>
      </p:pic>
      <p:pic>
        <p:nvPicPr>
          <p:cNvPr id="32772" name="Picture 4" descr="C:\Users\NURYADI\Documents\Scanned Documents\BCS6SGEMUKSEKALI.jpg"/>
          <p:cNvPicPr>
            <a:picLocks noChangeAspect="1" noChangeArrowheads="1"/>
          </p:cNvPicPr>
          <p:nvPr/>
        </p:nvPicPr>
        <p:blipFill>
          <a:blip r:embed="rId4" cstate="print"/>
          <a:srcRect/>
          <a:stretch>
            <a:fillRect/>
          </a:stretch>
        </p:blipFill>
        <p:spPr bwMode="auto">
          <a:xfrm>
            <a:off x="-36513" y="2492375"/>
            <a:ext cx="5400676" cy="4176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t>CARA PENYEMBELIHAN</a:t>
            </a:r>
            <a:endParaRPr lang="id-ID" sz="3600" dirty="0"/>
          </a:p>
        </p:txBody>
      </p:sp>
      <p:sp>
        <p:nvSpPr>
          <p:cNvPr id="3" name="Content Placeholder 2"/>
          <p:cNvSpPr>
            <a:spLocks noGrp="1"/>
          </p:cNvSpPr>
          <p:nvPr>
            <p:ph idx="1"/>
          </p:nvPr>
        </p:nvSpPr>
        <p:spPr/>
        <p:txBody>
          <a:bodyPr/>
          <a:lstStyle/>
          <a:p>
            <a:endParaRPr lang="en-US" dirty="0" smtClean="0"/>
          </a:p>
          <a:p>
            <a:r>
              <a:rPr lang="en-US" dirty="0" smtClean="0"/>
              <a:t>METODE ISLAMI</a:t>
            </a:r>
          </a:p>
          <a:p>
            <a:r>
              <a:rPr lang="en-US" dirty="0" smtClean="0"/>
              <a:t>METODE MODERN ( CAPTIVE BOLT STUNNING)</a:t>
            </a:r>
            <a:endParaRPr lang="id-ID"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MODERN</a:t>
            </a:r>
            <a:endParaRPr lang="id-ID" dirty="0"/>
          </a:p>
        </p:txBody>
      </p:sp>
      <p:pic>
        <p:nvPicPr>
          <p:cNvPr id="1026" name="Picture 2" descr="C:\Users\NURYADI\Documents\DRAFT BUKU\RELIGIUS\ATQABMAKS\Gambar Sapi dari video\Penyembelihan Sapi Modern.flv_snapshot_00.55_[2015.08.28_11.08.34].jpg"/>
          <p:cNvPicPr>
            <a:picLocks noGrp="1" noChangeAspect="1" noChangeArrowheads="1"/>
          </p:cNvPicPr>
          <p:nvPr>
            <p:ph idx="1"/>
          </p:nvPr>
        </p:nvPicPr>
        <p:blipFill>
          <a:blip r:embed="rId2" cstate="print"/>
          <a:srcRect/>
          <a:stretch>
            <a:fillRect/>
          </a:stretch>
        </p:blipFill>
        <p:spPr bwMode="auto">
          <a:xfrm>
            <a:off x="0" y="2057400"/>
            <a:ext cx="4572000" cy="3048000"/>
          </a:xfrm>
          <a:prstGeom prst="rect">
            <a:avLst/>
          </a:prstGeom>
          <a:noFill/>
        </p:spPr>
      </p:pic>
      <p:pic>
        <p:nvPicPr>
          <p:cNvPr id="1027" name="Picture 3" descr="C:\Users\NURYADI\Documents\DRAFT BUKU\RELIGIUS\ATQABMAKS\Gambar Sapi dari video\Penyembelihan Sapi Modern.flv_snapshot_00.58_[2015.08.28_11.09.24].jpg"/>
          <p:cNvPicPr>
            <a:picLocks noChangeAspect="1" noChangeArrowheads="1"/>
          </p:cNvPicPr>
          <p:nvPr/>
        </p:nvPicPr>
        <p:blipFill>
          <a:blip r:embed="rId3" cstate="print"/>
          <a:srcRect/>
          <a:stretch>
            <a:fillRect/>
          </a:stretch>
        </p:blipFill>
        <p:spPr bwMode="auto">
          <a:xfrm>
            <a:off x="4572000" y="2057400"/>
            <a:ext cx="4572000" cy="3048000"/>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pic>
        <p:nvPicPr>
          <p:cNvPr id="2050" name="Picture 2" descr="C:\Users\NURYADI\Documents\DRAFT BUKU\RELIGIUS\ATQABMAKS\Gambar Sapi dari video\Penyembelihan Sapi Modern.flv_snapshot_01.07_[2015.08.28_11.11.48].jpg"/>
          <p:cNvPicPr>
            <a:picLocks noChangeAspect="1" noChangeArrowheads="1"/>
          </p:cNvPicPr>
          <p:nvPr/>
        </p:nvPicPr>
        <p:blipFill>
          <a:blip r:embed="rId2" cstate="print"/>
          <a:srcRect/>
          <a:stretch>
            <a:fillRect/>
          </a:stretch>
        </p:blipFill>
        <p:spPr bwMode="auto">
          <a:xfrm>
            <a:off x="0" y="304800"/>
            <a:ext cx="4572000" cy="3048000"/>
          </a:xfrm>
          <a:prstGeom prst="rect">
            <a:avLst/>
          </a:prstGeom>
          <a:noFill/>
        </p:spPr>
      </p:pic>
      <p:pic>
        <p:nvPicPr>
          <p:cNvPr id="2051" name="Picture 3" descr="C:\Users\NURYADI\Documents\DRAFT BUKU\RELIGIUS\ATQABMAKS\Gambar Sapi dari video\Penyembelihan Sapi Modern.flv_snapshot_01.08_[2015.08.28_11.13.29].jpg"/>
          <p:cNvPicPr>
            <a:picLocks noGrp="1" noChangeAspect="1" noChangeArrowheads="1"/>
          </p:cNvPicPr>
          <p:nvPr>
            <p:ph idx="1"/>
          </p:nvPr>
        </p:nvPicPr>
        <p:blipFill>
          <a:blip r:embed="rId3" cstate="print"/>
          <a:srcRect/>
          <a:stretch>
            <a:fillRect/>
          </a:stretch>
        </p:blipFill>
        <p:spPr bwMode="auto">
          <a:xfrm>
            <a:off x="0" y="3657600"/>
            <a:ext cx="4572000" cy="3048000"/>
          </a:xfrm>
          <a:prstGeom prst="rect">
            <a:avLst/>
          </a:prstGeom>
          <a:noFill/>
        </p:spPr>
      </p:pic>
      <p:pic>
        <p:nvPicPr>
          <p:cNvPr id="2052" name="Picture 4" descr="C:\Users\NURYADI\Documents\DRAFT BUKU\RELIGIUS\ATQABMAKS\Gambar Sapi dari video\Penyembelihan Sapi Modern.flv_snapshot_01.17_[2015.08.28_11.14.14].jpg"/>
          <p:cNvPicPr>
            <a:picLocks noChangeAspect="1" noChangeArrowheads="1"/>
          </p:cNvPicPr>
          <p:nvPr/>
        </p:nvPicPr>
        <p:blipFill>
          <a:blip r:embed="rId4" cstate="print"/>
          <a:srcRect/>
          <a:stretch>
            <a:fillRect/>
          </a:stretch>
        </p:blipFill>
        <p:spPr bwMode="auto">
          <a:xfrm>
            <a:off x="4572000" y="3657600"/>
            <a:ext cx="4572000" cy="3048000"/>
          </a:xfrm>
          <a:prstGeom prst="rect">
            <a:avLst/>
          </a:prstGeom>
          <a:noFill/>
        </p:spPr>
      </p:pic>
      <p:pic>
        <p:nvPicPr>
          <p:cNvPr id="2053" name="Picture 5" descr="C:\Users\NURYADI\Documents\DRAFT BUKU\RELIGIUS\ATQABMAKS\Gambar Sapi dari video\Penyembelihan Sapi Modern.flv_snapshot_01.07_[2015.08.28_11.12.43].jpg"/>
          <p:cNvPicPr>
            <a:picLocks noChangeAspect="1" noChangeArrowheads="1"/>
          </p:cNvPicPr>
          <p:nvPr/>
        </p:nvPicPr>
        <p:blipFill>
          <a:blip r:embed="rId5" cstate="print"/>
          <a:srcRect/>
          <a:stretch>
            <a:fillRect/>
          </a:stretch>
        </p:blipFill>
        <p:spPr bwMode="auto">
          <a:xfrm>
            <a:off x="4572000" y="304800"/>
            <a:ext cx="4572000"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anim calcmode="lin" valueType="num">
                                      <p:cBhvr additive="base">
                                        <p:cTn id="13" dur="500" fill="hold"/>
                                        <p:tgtEl>
                                          <p:spTgt spid="2053"/>
                                        </p:tgtEl>
                                        <p:attrNameLst>
                                          <p:attrName>ppt_x</p:attrName>
                                        </p:attrNameLst>
                                      </p:cBhvr>
                                      <p:tavLst>
                                        <p:tav tm="0">
                                          <p:val>
                                            <p:strVal val="#ppt_x"/>
                                          </p:val>
                                        </p:tav>
                                        <p:tav tm="100000">
                                          <p:val>
                                            <p:strVal val="#ppt_x"/>
                                          </p:val>
                                        </p:tav>
                                      </p:tavLst>
                                    </p:anim>
                                    <p:anim calcmode="lin" valueType="num">
                                      <p:cBhvr additive="base">
                                        <p:cTn id="14" dur="500" fill="hold"/>
                                        <p:tgtEl>
                                          <p:spTgt spid="205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0-#ppt_w/2"/>
                                          </p:val>
                                        </p:tav>
                                        <p:tav tm="100000">
                                          <p:val>
                                            <p:strVal val="#ppt_x"/>
                                          </p:val>
                                        </p:tav>
                                      </p:tavLst>
                                    </p:anim>
                                    <p:anim calcmode="lin" valueType="num">
                                      <p:cBhvr additive="base">
                                        <p:cTn id="20"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 calcmode="lin" valueType="num">
                                      <p:cBhvr additive="base">
                                        <p:cTn id="25" dur="500" fill="hold"/>
                                        <p:tgtEl>
                                          <p:spTgt spid="2052"/>
                                        </p:tgtEl>
                                        <p:attrNameLst>
                                          <p:attrName>ppt_x</p:attrName>
                                        </p:attrNameLst>
                                      </p:cBhvr>
                                      <p:tavLst>
                                        <p:tav tm="0">
                                          <p:val>
                                            <p:strVal val="1+#ppt_w/2"/>
                                          </p:val>
                                        </p:tav>
                                        <p:tav tm="100000">
                                          <p:val>
                                            <p:strVal val="#ppt_x"/>
                                          </p:val>
                                        </p:tav>
                                      </p:tavLst>
                                    </p:anim>
                                    <p:anim calcmode="lin" valueType="num">
                                      <p:cBhvr additive="base">
                                        <p:cTn id="26" dur="500" fill="hold"/>
                                        <p:tgtEl>
                                          <p:spTgt spid="20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pic>
        <p:nvPicPr>
          <p:cNvPr id="3074" name="Picture 2" descr="C:\Users\NURYADI\Documents\DRAFT BUKU\RELIGIUS\ATQABMAKS\Gambar Sapi dari video\Slaughter house in Indonesia.FLV_snapshot_00.00_[2015.08.28_11.00.56].jpg"/>
          <p:cNvPicPr>
            <a:picLocks noChangeAspect="1" noChangeArrowheads="1"/>
          </p:cNvPicPr>
          <p:nvPr/>
        </p:nvPicPr>
        <p:blipFill>
          <a:blip r:embed="rId2" cstate="print"/>
          <a:srcRect/>
          <a:stretch>
            <a:fillRect/>
          </a:stretch>
        </p:blipFill>
        <p:spPr bwMode="auto">
          <a:xfrm>
            <a:off x="0" y="304800"/>
            <a:ext cx="4572000" cy="3429000"/>
          </a:xfrm>
          <a:prstGeom prst="rect">
            <a:avLst/>
          </a:prstGeom>
          <a:noFill/>
        </p:spPr>
      </p:pic>
      <p:pic>
        <p:nvPicPr>
          <p:cNvPr id="3075" name="Picture 3" descr="C:\Users\NURYADI\Documents\DRAFT BUKU\RELIGIUS\ATQABMAKS\Gambar Sapi dari video\Slaughter house in Indonesia.FLV_snapshot_00.01_[2015.08.28_11.01.40].jpg"/>
          <p:cNvPicPr>
            <a:picLocks noGrp="1" noChangeAspect="1" noChangeArrowheads="1"/>
          </p:cNvPicPr>
          <p:nvPr>
            <p:ph idx="1"/>
          </p:nvPr>
        </p:nvPicPr>
        <p:blipFill>
          <a:blip r:embed="rId3" cstate="print"/>
          <a:srcRect/>
          <a:stretch>
            <a:fillRect/>
          </a:stretch>
        </p:blipFill>
        <p:spPr bwMode="auto">
          <a:xfrm>
            <a:off x="4572000" y="304800"/>
            <a:ext cx="4572000" cy="3429000"/>
          </a:xfrm>
          <a:prstGeom prst="rect">
            <a:avLst/>
          </a:prstGeom>
          <a:noFill/>
        </p:spPr>
      </p:pic>
      <p:pic>
        <p:nvPicPr>
          <p:cNvPr id="3077" name="Picture 5" descr="C:\Users\NURYADI\Documents\DRAFT BUKU\RELIGIUS\ATQABMAKS\Gambar Sapi dari video\Slaughter house in Indonesia.FLV_snapshot_00.12_[2015.08.28_11.03.08].jpg"/>
          <p:cNvPicPr>
            <a:picLocks noChangeAspect="1" noChangeArrowheads="1"/>
          </p:cNvPicPr>
          <p:nvPr/>
        </p:nvPicPr>
        <p:blipFill>
          <a:blip r:embed="rId4" cstate="print"/>
          <a:srcRect/>
          <a:stretch>
            <a:fillRect/>
          </a:stretch>
        </p:blipFill>
        <p:spPr bwMode="auto">
          <a:xfrm>
            <a:off x="0" y="3581400"/>
            <a:ext cx="4572000" cy="3429000"/>
          </a:xfrm>
          <a:prstGeom prst="rect">
            <a:avLst/>
          </a:prstGeom>
          <a:noFill/>
        </p:spPr>
      </p:pic>
      <p:pic>
        <p:nvPicPr>
          <p:cNvPr id="3078" name="Picture 6" descr="C:\Users\NURYADI\Documents\DRAFT BUKU\RELIGIUS\ATQABMAKS\Gambar Sapi dari video\Slaughter house in Indonesia.FLV_snapshot_00.14_[2015.08.28_11.03.37].jpg"/>
          <p:cNvPicPr>
            <a:picLocks noChangeAspect="1" noChangeArrowheads="1"/>
          </p:cNvPicPr>
          <p:nvPr/>
        </p:nvPicPr>
        <p:blipFill>
          <a:blip r:embed="rId5" cstate="print"/>
          <a:srcRect/>
          <a:stretch>
            <a:fillRect/>
          </a:stretch>
        </p:blipFill>
        <p:spPr bwMode="auto">
          <a:xfrm>
            <a:off x="4572000" y="3581400"/>
            <a:ext cx="4572000" cy="3429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 calcmode="lin" valueType="num">
                                      <p:cBhvr additive="base">
                                        <p:cTn id="13" dur="500" fill="hold"/>
                                        <p:tgtEl>
                                          <p:spTgt spid="3075"/>
                                        </p:tgtEl>
                                        <p:attrNameLst>
                                          <p:attrName>ppt_x</p:attrName>
                                        </p:attrNameLst>
                                      </p:cBhvr>
                                      <p:tavLst>
                                        <p:tav tm="0">
                                          <p:val>
                                            <p:strVal val="#ppt_x"/>
                                          </p:val>
                                        </p:tav>
                                        <p:tav tm="100000">
                                          <p:val>
                                            <p:strVal val="#ppt_x"/>
                                          </p:val>
                                        </p:tav>
                                      </p:tavLst>
                                    </p:anim>
                                    <p:anim calcmode="lin" valueType="num">
                                      <p:cBhvr additive="base">
                                        <p:cTn id="14"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7"/>
                                        </p:tgtEl>
                                        <p:attrNameLst>
                                          <p:attrName>style.visibility</p:attrName>
                                        </p:attrNameLst>
                                      </p:cBhvr>
                                      <p:to>
                                        <p:strVal val="visible"/>
                                      </p:to>
                                    </p:set>
                                    <p:anim calcmode="lin" valueType="num">
                                      <p:cBhvr additive="base">
                                        <p:cTn id="19" dur="500" fill="hold"/>
                                        <p:tgtEl>
                                          <p:spTgt spid="3077"/>
                                        </p:tgtEl>
                                        <p:attrNameLst>
                                          <p:attrName>ppt_x</p:attrName>
                                        </p:attrNameLst>
                                      </p:cBhvr>
                                      <p:tavLst>
                                        <p:tav tm="0">
                                          <p:val>
                                            <p:strVal val="#ppt_x"/>
                                          </p:val>
                                        </p:tav>
                                        <p:tav tm="100000">
                                          <p:val>
                                            <p:strVal val="#ppt_x"/>
                                          </p:val>
                                        </p:tav>
                                      </p:tavLst>
                                    </p:anim>
                                    <p:anim calcmode="lin" valueType="num">
                                      <p:cBhvr additive="base">
                                        <p:cTn id="20" dur="5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t>CARA MEROBOHKAN SAPI</a:t>
            </a:r>
            <a:endParaRPr lang="id-ID" sz="3600" dirty="0"/>
          </a:p>
        </p:txBody>
      </p:sp>
      <p:pic>
        <p:nvPicPr>
          <p:cNvPr id="4098" name="Picture 2" descr="C:\Users\NURYADI\Documents\DRAFT BUKU\RELIGIUS\ATQABMAKS\Gambar Sapi dari video\VID-20150824-WA000.mp4_snapshot_00.12_[2015.08.28_10.50.06].jpg"/>
          <p:cNvPicPr>
            <a:picLocks noChangeAspect="1" noChangeArrowheads="1"/>
          </p:cNvPicPr>
          <p:nvPr/>
        </p:nvPicPr>
        <p:blipFill>
          <a:blip r:embed="rId2" cstate="print"/>
          <a:srcRect/>
          <a:stretch>
            <a:fillRect/>
          </a:stretch>
        </p:blipFill>
        <p:spPr bwMode="auto">
          <a:xfrm>
            <a:off x="762000" y="1981200"/>
            <a:ext cx="3048000" cy="2286000"/>
          </a:xfrm>
          <a:prstGeom prst="rect">
            <a:avLst/>
          </a:prstGeom>
          <a:noFill/>
        </p:spPr>
      </p:pic>
      <p:pic>
        <p:nvPicPr>
          <p:cNvPr id="4099" name="Picture 3" descr="C:\Users\NURYADI\Documents\DRAFT BUKU\RELIGIUS\ATQABMAKS\Gambar Sapi dari video\VID-20150824-WA000.mp4_snapshot_00.27_[2015.08.28_10.50.42].jpg"/>
          <p:cNvPicPr>
            <a:picLocks noGrp="1" noChangeAspect="1" noChangeArrowheads="1"/>
          </p:cNvPicPr>
          <p:nvPr>
            <p:ph idx="1"/>
          </p:nvPr>
        </p:nvPicPr>
        <p:blipFill>
          <a:blip r:embed="rId3" cstate="print"/>
          <a:srcRect/>
          <a:stretch>
            <a:fillRect/>
          </a:stretch>
        </p:blipFill>
        <p:spPr bwMode="auto">
          <a:xfrm>
            <a:off x="838200" y="4419600"/>
            <a:ext cx="3048000" cy="2286000"/>
          </a:xfrm>
          <a:prstGeom prst="rect">
            <a:avLst/>
          </a:prstGeom>
          <a:noFill/>
        </p:spPr>
      </p:pic>
      <p:pic>
        <p:nvPicPr>
          <p:cNvPr id="4100" name="Picture 4" descr="C:\Users\NURYADI\Documents\DRAFT BUKU\RELIGIUS\ATQABMAKS\Gambar Sapi dari video\VID-20150824-WA000.mp4_snapshot_00.44_[2015.08.28_10.48.35].jpg"/>
          <p:cNvPicPr>
            <a:picLocks noChangeAspect="1" noChangeArrowheads="1"/>
          </p:cNvPicPr>
          <p:nvPr/>
        </p:nvPicPr>
        <p:blipFill>
          <a:blip r:embed="rId4" cstate="print"/>
          <a:srcRect/>
          <a:stretch>
            <a:fillRect/>
          </a:stretch>
        </p:blipFill>
        <p:spPr bwMode="auto">
          <a:xfrm>
            <a:off x="4572000" y="4419600"/>
            <a:ext cx="3048000" cy="2286000"/>
          </a:xfrm>
          <a:prstGeom prst="rect">
            <a:avLst/>
          </a:prstGeom>
          <a:noFill/>
        </p:spPr>
      </p:pic>
      <p:pic>
        <p:nvPicPr>
          <p:cNvPr id="4101" name="Picture 5" descr="C:\Users\NURYADI\Documents\DRAFT BUKU\RELIGIUS\ATQABMAKS\Gambar Sapi dari video\VID-20150824-WA000.mp4_snapshot_00.20_[2015.08.28_10.50.22].jpg"/>
          <p:cNvPicPr>
            <a:picLocks noChangeAspect="1" noChangeArrowheads="1"/>
          </p:cNvPicPr>
          <p:nvPr/>
        </p:nvPicPr>
        <p:blipFill>
          <a:blip r:embed="rId5" cstate="print"/>
          <a:srcRect/>
          <a:stretch>
            <a:fillRect/>
          </a:stretch>
        </p:blipFill>
        <p:spPr bwMode="auto">
          <a:xfrm>
            <a:off x="4572000" y="1981200"/>
            <a:ext cx="3048000"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box(in)">
                                      <p:cBhvr>
                                        <p:cTn id="12" dur="500"/>
                                        <p:tgtEl>
                                          <p:spTgt spid="410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checkerboard(across)">
                                      <p:cBhvr>
                                        <p:cTn id="17" dur="5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4100"/>
                                        </p:tgtEl>
                                        <p:attrNameLst>
                                          <p:attrName>style.visibility</p:attrName>
                                        </p:attrNameLst>
                                      </p:cBhvr>
                                      <p:to>
                                        <p:strVal val="visible"/>
                                      </p:to>
                                    </p:set>
                                    <p:anim calcmode="lin" valueType="num">
                                      <p:cBhvr>
                                        <p:cTn id="22" dur="1000" fill="hold"/>
                                        <p:tgtEl>
                                          <p:spTgt spid="4100"/>
                                        </p:tgtEl>
                                        <p:attrNameLst>
                                          <p:attrName>ppt_w</p:attrName>
                                        </p:attrNameLst>
                                      </p:cBhvr>
                                      <p:tavLst>
                                        <p:tav tm="0">
                                          <p:val>
                                            <p:strVal val="#ppt_w*0.70"/>
                                          </p:val>
                                        </p:tav>
                                        <p:tav tm="100000">
                                          <p:val>
                                            <p:strVal val="#ppt_w"/>
                                          </p:val>
                                        </p:tav>
                                      </p:tavLst>
                                    </p:anim>
                                    <p:anim calcmode="lin" valueType="num">
                                      <p:cBhvr>
                                        <p:cTn id="23" dur="1000" fill="hold"/>
                                        <p:tgtEl>
                                          <p:spTgt spid="4100"/>
                                        </p:tgtEl>
                                        <p:attrNameLst>
                                          <p:attrName>ppt_h</p:attrName>
                                        </p:attrNameLst>
                                      </p:cBhvr>
                                      <p:tavLst>
                                        <p:tav tm="0">
                                          <p:val>
                                            <p:strVal val="#ppt_h"/>
                                          </p:val>
                                        </p:tav>
                                        <p:tav tm="100000">
                                          <p:val>
                                            <p:strVal val="#ppt_h"/>
                                          </p:val>
                                        </p:tav>
                                      </p:tavLst>
                                    </p:anim>
                                    <p:animEffect transition="in" filter="fade">
                                      <p:cBhvr>
                                        <p:cTn id="24" dur="1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smtClean="0"/>
              <a:t>IHSAN METHOD Vs. MODERN METHOD</a:t>
            </a:r>
            <a:endParaRPr lang="id-ID" sz="3600" dirty="0"/>
          </a:p>
        </p:txBody>
      </p:sp>
      <p:sp>
        <p:nvSpPr>
          <p:cNvPr id="3" name="Content Placeholder 2"/>
          <p:cNvSpPr>
            <a:spLocks noGrp="1"/>
          </p:cNvSpPr>
          <p:nvPr>
            <p:ph idx="1"/>
          </p:nvPr>
        </p:nvSpPr>
        <p:spPr/>
        <p:txBody>
          <a:bodyPr/>
          <a:lstStyle/>
          <a:p>
            <a:r>
              <a:rPr lang="en-US" dirty="0" err="1" smtClean="0"/>
              <a:t>Hasil</a:t>
            </a:r>
            <a:r>
              <a:rPr lang="en-US" dirty="0" smtClean="0"/>
              <a:t> </a:t>
            </a:r>
            <a:r>
              <a:rPr lang="en-US" dirty="0" err="1" smtClean="0"/>
              <a:t>penelitian</a:t>
            </a:r>
            <a:r>
              <a:rPr lang="en-US" dirty="0" smtClean="0"/>
              <a:t> </a:t>
            </a:r>
            <a:r>
              <a:rPr lang="en-US" dirty="0" err="1" smtClean="0"/>
              <a:t>dari</a:t>
            </a:r>
            <a:r>
              <a:rPr lang="en-US" dirty="0" smtClean="0"/>
              <a:t> Prof. Schultz </a:t>
            </a:r>
            <a:r>
              <a:rPr lang="en-US" dirty="0" err="1" smtClean="0"/>
              <a:t>dan</a:t>
            </a:r>
            <a:r>
              <a:rPr lang="en-US" dirty="0" smtClean="0"/>
              <a:t> Dr </a:t>
            </a:r>
            <a:r>
              <a:rPr lang="en-US" dirty="0" err="1" smtClean="0"/>
              <a:t>Hazim</a:t>
            </a:r>
            <a:r>
              <a:rPr lang="en-US" dirty="0" smtClean="0"/>
              <a:t> </a:t>
            </a:r>
            <a:r>
              <a:rPr lang="en-US" dirty="0" err="1" smtClean="0"/>
              <a:t>di</a:t>
            </a:r>
            <a:r>
              <a:rPr lang="en-US" dirty="0" smtClean="0"/>
              <a:t> </a:t>
            </a:r>
            <a:r>
              <a:rPr lang="en-US" dirty="0" err="1" smtClean="0"/>
              <a:t>Universitas</a:t>
            </a:r>
            <a:r>
              <a:rPr lang="en-US" dirty="0" smtClean="0"/>
              <a:t> Hannover, </a:t>
            </a:r>
            <a:r>
              <a:rPr lang="en-US" dirty="0" err="1" smtClean="0"/>
              <a:t>Jerman</a:t>
            </a:r>
            <a:r>
              <a:rPr lang="en-US" dirty="0" smtClean="0"/>
              <a:t> :</a:t>
            </a:r>
          </a:p>
          <a:p>
            <a:r>
              <a:rPr lang="en-US" dirty="0" err="1" smtClean="0"/>
              <a:t>Ihsan</a:t>
            </a:r>
            <a:r>
              <a:rPr lang="en-US" dirty="0" smtClean="0"/>
              <a:t> method </a:t>
            </a:r>
            <a:r>
              <a:rPr lang="en-US" dirty="0" err="1" smtClean="0"/>
              <a:t>menghasilkan</a:t>
            </a:r>
            <a:r>
              <a:rPr lang="en-US" dirty="0" smtClean="0"/>
              <a:t> </a:t>
            </a:r>
            <a:r>
              <a:rPr lang="en-US" dirty="0" err="1" smtClean="0"/>
              <a:t>daging</a:t>
            </a:r>
            <a:r>
              <a:rPr lang="en-US" dirty="0" smtClean="0"/>
              <a:t> </a:t>
            </a:r>
            <a:r>
              <a:rPr lang="en-US" dirty="0" err="1" smtClean="0"/>
              <a:t>sehat</a:t>
            </a:r>
            <a:r>
              <a:rPr lang="en-US" dirty="0" smtClean="0"/>
              <a:t> </a:t>
            </a:r>
            <a:r>
              <a:rPr lang="en-US" dirty="0" err="1" smtClean="0"/>
              <a:t>bagi</a:t>
            </a:r>
            <a:r>
              <a:rPr lang="en-US" dirty="0" smtClean="0"/>
              <a:t> </a:t>
            </a:r>
            <a:r>
              <a:rPr lang="en-US" dirty="0" err="1" smtClean="0"/>
              <a:t>konsumen</a:t>
            </a:r>
            <a:endParaRPr lang="en-US" dirty="0" smtClean="0"/>
          </a:p>
          <a:p>
            <a:r>
              <a:rPr lang="en-US" dirty="0" smtClean="0"/>
              <a:t>Modern (stunning) method </a:t>
            </a:r>
            <a:r>
              <a:rPr lang="en-US" dirty="0" err="1" smtClean="0"/>
              <a:t>menghasilkan</a:t>
            </a:r>
            <a:r>
              <a:rPr lang="en-US" dirty="0" smtClean="0"/>
              <a:t> </a:t>
            </a:r>
            <a:r>
              <a:rPr lang="en-US" dirty="0" err="1" smtClean="0"/>
              <a:t>daging</a:t>
            </a:r>
            <a:r>
              <a:rPr lang="en-US" dirty="0" smtClean="0"/>
              <a:t> </a:t>
            </a:r>
            <a:r>
              <a:rPr lang="en-US" dirty="0" err="1" smtClean="0"/>
              <a:t>tak</a:t>
            </a:r>
            <a:r>
              <a:rPr lang="en-US" dirty="0" smtClean="0"/>
              <a:t> </a:t>
            </a:r>
            <a:r>
              <a:rPr lang="en-US" dirty="0" err="1" smtClean="0"/>
              <a:t>sehat</a:t>
            </a:r>
            <a:r>
              <a:rPr lang="en-US" dirty="0" smtClean="0"/>
              <a:t> </a:t>
            </a:r>
            <a:r>
              <a:rPr lang="en-US" dirty="0" err="1" smtClean="0"/>
              <a:t>bagi</a:t>
            </a:r>
            <a:r>
              <a:rPr lang="en-US" dirty="0" smtClean="0"/>
              <a:t> </a:t>
            </a:r>
            <a:r>
              <a:rPr lang="en-US" dirty="0" err="1" smtClean="0"/>
              <a:t>konsumen</a:t>
            </a:r>
            <a:endParaRPr lang="id-ID"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r>
            <a:br>
              <a:rPr lang="en-US" dirty="0" smtClean="0"/>
            </a:br>
            <a:r>
              <a:rPr lang="en-US" dirty="0" smtClean="0"/>
              <a:t>QS </a:t>
            </a:r>
            <a:r>
              <a:rPr lang="en-US" dirty="0" smtClean="0"/>
              <a:t>AL AN’AM : 116</a:t>
            </a:r>
            <a:br>
              <a:rPr lang="en-US" dirty="0" smtClean="0"/>
            </a:br>
            <a:endParaRPr lang="id-ID" dirty="0"/>
          </a:p>
        </p:txBody>
      </p:sp>
      <p:sp>
        <p:nvSpPr>
          <p:cNvPr id="3" name="Content Placeholder 2"/>
          <p:cNvSpPr>
            <a:spLocks noGrp="1"/>
          </p:cNvSpPr>
          <p:nvPr>
            <p:ph idx="1"/>
          </p:nvPr>
        </p:nvSpPr>
        <p:spPr/>
        <p:txBody>
          <a:bodyPr/>
          <a:lstStyle/>
          <a:p>
            <a:pPr algn="ctr">
              <a:buNone/>
            </a:pPr>
            <a:endParaRPr lang="ar-SA" sz="2800" dirty="0" smtClean="0"/>
          </a:p>
          <a:p>
            <a:pPr algn="ctr">
              <a:buNone/>
            </a:pPr>
            <a:r>
              <a:rPr lang="ar-SA" sz="2800" dirty="0" smtClean="0">
                <a:sym typeface="HQPB5"/>
              </a:rPr>
              <a:t> </a:t>
            </a:r>
            <a:endParaRPr lang="id-ID" sz="2800" dirty="0" smtClean="0"/>
          </a:p>
          <a:p>
            <a:pPr algn="r">
              <a:buNone/>
            </a:pPr>
            <a:r>
              <a:rPr lang="ar-SA" sz="2800" smtClean="0"/>
              <a:t>ي   </a:t>
            </a:r>
            <a:r>
              <a:rPr lang="ar-SA" sz="2800" dirty="0" smtClean="0"/>
              <a:t>وَإِنْ تُطِعْ أَكْشَرَ مَنْ فِى الآَرْضِ يُضِلُّو كَ عَنْ سَبِيلِ اللهِ  إِلَّا</a:t>
            </a:r>
            <a:endParaRPr lang="id-ID" sz="28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defRPr/>
            </a:pPr>
            <a:r>
              <a:rPr lang="en-US" smtClean="0"/>
              <a:t>PENUTUP</a:t>
            </a:r>
          </a:p>
        </p:txBody>
      </p:sp>
      <p:sp>
        <p:nvSpPr>
          <p:cNvPr id="141315" name="Rectangle 3"/>
          <p:cNvSpPr>
            <a:spLocks noGrp="1" noChangeArrowheads="1"/>
          </p:cNvSpPr>
          <p:nvPr>
            <p:ph idx="1"/>
          </p:nvPr>
        </p:nvSpPr>
        <p:spPr/>
        <p:txBody>
          <a:bodyPr/>
          <a:lstStyle/>
          <a:p>
            <a:pPr eaLnBrk="1" hangingPunct="1">
              <a:lnSpc>
                <a:spcPct val="90000"/>
              </a:lnSpc>
              <a:defRPr/>
            </a:pPr>
            <a:r>
              <a:rPr lang="en-US" sz="2400" dirty="0" smtClean="0"/>
              <a:t>TINGKATKAN SEMANGAT BERQURBAN</a:t>
            </a:r>
          </a:p>
          <a:p>
            <a:pPr eaLnBrk="1" hangingPunct="1">
              <a:lnSpc>
                <a:spcPct val="90000"/>
              </a:lnSpc>
              <a:defRPr/>
            </a:pPr>
            <a:r>
              <a:rPr lang="en-US" sz="2400" dirty="0" smtClean="0"/>
              <a:t>PILIH TERNAK QURBAN BENAR</a:t>
            </a:r>
          </a:p>
          <a:p>
            <a:pPr eaLnBrk="1" hangingPunct="1">
              <a:lnSpc>
                <a:spcPct val="90000"/>
              </a:lnSpc>
              <a:defRPr/>
            </a:pPr>
            <a:r>
              <a:rPr lang="en-US" sz="2400" dirty="0" smtClean="0"/>
              <a:t>LESTARIKAN PETERNAKAN</a:t>
            </a:r>
          </a:p>
          <a:p>
            <a:pPr eaLnBrk="1" hangingPunct="1">
              <a:lnSpc>
                <a:spcPct val="90000"/>
              </a:lnSpc>
              <a:defRPr/>
            </a:pPr>
            <a:r>
              <a:rPr lang="en-US" sz="2400" dirty="0" smtClean="0"/>
              <a:t>PERLU PETERNAKAN PROFESIONAL</a:t>
            </a:r>
          </a:p>
          <a:p>
            <a:pPr eaLnBrk="1" hangingPunct="1">
              <a:lnSpc>
                <a:spcPct val="90000"/>
              </a:lnSpc>
              <a:defRPr/>
            </a:pPr>
            <a:r>
              <a:rPr lang="en-US" sz="2400" dirty="0" smtClean="0"/>
              <a:t>JANGAN MELEWATKAN HARI RAYA QURBAN TANPA BERQURBAN</a:t>
            </a:r>
          </a:p>
          <a:p>
            <a:pPr eaLnBrk="1" hangingPunct="1">
              <a:lnSpc>
                <a:spcPct val="90000"/>
              </a:lnSpc>
              <a:defRPr/>
            </a:pPr>
            <a:r>
              <a:rPr lang="en-US" sz="2400" dirty="0" smtClean="0"/>
              <a:t>JANGAN JADI KORBAN KARENA TIDAK TAHU ILMU MEMILIH, MEMELIHARA, MENYEMBELIH, MENANGANI TERNAK QURBAN ANTEMORTEM DAN POSTMORTEM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1314"/>
                                        </p:tgtEl>
                                        <p:attrNameLst>
                                          <p:attrName>style.visibility</p:attrName>
                                        </p:attrNameLst>
                                      </p:cBhvr>
                                      <p:to>
                                        <p:strVal val="visible"/>
                                      </p:to>
                                    </p:set>
                                    <p:anim calcmode="lin" valueType="num">
                                      <p:cBhvr>
                                        <p:cTn id="7" dur="3000" fill="hold"/>
                                        <p:tgtEl>
                                          <p:spTgt spid="141314"/>
                                        </p:tgtEl>
                                        <p:attrNameLst>
                                          <p:attrName>ppt_w</p:attrName>
                                        </p:attrNameLst>
                                      </p:cBhvr>
                                      <p:tavLst>
                                        <p:tav tm="0">
                                          <p:val>
                                            <p:fltVal val="0"/>
                                          </p:val>
                                        </p:tav>
                                        <p:tav tm="100000">
                                          <p:val>
                                            <p:strVal val="#ppt_w"/>
                                          </p:val>
                                        </p:tav>
                                      </p:tavLst>
                                    </p:anim>
                                    <p:anim calcmode="lin" valueType="num">
                                      <p:cBhvr>
                                        <p:cTn id="8" dur="3000" fill="hold"/>
                                        <p:tgtEl>
                                          <p:spTgt spid="141314"/>
                                        </p:tgtEl>
                                        <p:attrNameLst>
                                          <p:attrName>ppt_h</p:attrName>
                                        </p:attrNameLst>
                                      </p:cBhvr>
                                      <p:tavLst>
                                        <p:tav tm="0">
                                          <p:val>
                                            <p:fltVal val="0"/>
                                          </p:val>
                                        </p:tav>
                                        <p:tav tm="100000">
                                          <p:val>
                                            <p:strVal val="#ppt_h"/>
                                          </p:val>
                                        </p:tav>
                                      </p:tavLst>
                                    </p:anim>
                                    <p:animEffect transition="in" filter="fade">
                                      <p:cBhvr>
                                        <p:cTn id="9" dur="3000"/>
                                        <p:tgtEl>
                                          <p:spTgt spid="1413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41315">
                                            <p:txEl>
                                              <p:pRg st="0" end="0"/>
                                            </p:txEl>
                                          </p:spTgt>
                                        </p:tgtEl>
                                        <p:attrNameLst>
                                          <p:attrName>style.visibility</p:attrName>
                                        </p:attrNameLst>
                                      </p:cBhvr>
                                      <p:to>
                                        <p:strVal val="visible"/>
                                      </p:to>
                                    </p:set>
                                    <p:anim calcmode="lin" valueType="num">
                                      <p:cBhvr additive="base">
                                        <p:cTn id="14" dur="2000" fill="hold"/>
                                        <p:tgtEl>
                                          <p:spTgt spid="141315">
                                            <p:txEl>
                                              <p:pRg st="0" end="0"/>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41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41315">
                                            <p:txEl>
                                              <p:pRg st="1" end="1"/>
                                            </p:txEl>
                                          </p:spTgt>
                                        </p:tgtEl>
                                        <p:attrNameLst>
                                          <p:attrName>style.visibility</p:attrName>
                                        </p:attrNameLst>
                                      </p:cBhvr>
                                      <p:to>
                                        <p:strVal val="visible"/>
                                      </p:to>
                                    </p:set>
                                    <p:anim calcmode="lin" valueType="num">
                                      <p:cBhvr additive="base">
                                        <p:cTn id="20" dur="2000" fill="hold"/>
                                        <p:tgtEl>
                                          <p:spTgt spid="141315">
                                            <p:txEl>
                                              <p:pRg st="1" end="1"/>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141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1315">
                                            <p:txEl>
                                              <p:pRg st="2" end="2"/>
                                            </p:txEl>
                                          </p:spTgt>
                                        </p:tgtEl>
                                        <p:attrNameLst>
                                          <p:attrName>style.visibility</p:attrName>
                                        </p:attrNameLst>
                                      </p:cBhvr>
                                      <p:to>
                                        <p:strVal val="visible"/>
                                      </p:to>
                                    </p:set>
                                    <p:anim calcmode="lin" valueType="num">
                                      <p:cBhvr additive="base">
                                        <p:cTn id="26" dur="2000" fill="hold"/>
                                        <p:tgtEl>
                                          <p:spTgt spid="141315">
                                            <p:txEl>
                                              <p:pRg st="2" end="2"/>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1413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41315">
                                            <p:txEl>
                                              <p:pRg st="3" end="3"/>
                                            </p:txEl>
                                          </p:spTgt>
                                        </p:tgtEl>
                                        <p:attrNameLst>
                                          <p:attrName>style.visibility</p:attrName>
                                        </p:attrNameLst>
                                      </p:cBhvr>
                                      <p:to>
                                        <p:strVal val="visible"/>
                                      </p:to>
                                    </p:set>
                                    <p:anim calcmode="lin" valueType="num">
                                      <p:cBhvr additive="base">
                                        <p:cTn id="32" dur="2000" fill="hold"/>
                                        <p:tgtEl>
                                          <p:spTgt spid="141315">
                                            <p:txEl>
                                              <p:pRg st="3" end="3"/>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1413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41315">
                                            <p:txEl>
                                              <p:pRg st="4" end="4"/>
                                            </p:txEl>
                                          </p:spTgt>
                                        </p:tgtEl>
                                        <p:attrNameLst>
                                          <p:attrName>style.visibility</p:attrName>
                                        </p:attrNameLst>
                                      </p:cBhvr>
                                      <p:to>
                                        <p:strVal val="visible"/>
                                      </p:to>
                                    </p:set>
                                    <p:anim calcmode="lin" valueType="num">
                                      <p:cBhvr additive="base">
                                        <p:cTn id="38" dur="2000" fill="hold"/>
                                        <p:tgtEl>
                                          <p:spTgt spid="141315">
                                            <p:txEl>
                                              <p:pRg st="4" end="4"/>
                                            </p:txEl>
                                          </p:spTgt>
                                        </p:tgtEl>
                                        <p:attrNameLst>
                                          <p:attrName>ppt_x</p:attrName>
                                        </p:attrNameLst>
                                      </p:cBhvr>
                                      <p:tavLst>
                                        <p:tav tm="0">
                                          <p:val>
                                            <p:strVal val="#ppt_x"/>
                                          </p:val>
                                        </p:tav>
                                        <p:tav tm="100000">
                                          <p:val>
                                            <p:strVal val="#ppt_x"/>
                                          </p:val>
                                        </p:tav>
                                      </p:tavLst>
                                    </p:anim>
                                    <p:anim calcmode="lin" valueType="num">
                                      <p:cBhvr additive="base">
                                        <p:cTn id="39" dur="2000" fill="hold"/>
                                        <p:tgtEl>
                                          <p:spTgt spid="1413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41315">
                                            <p:txEl>
                                              <p:pRg st="5" end="5"/>
                                            </p:txEl>
                                          </p:spTgt>
                                        </p:tgtEl>
                                        <p:attrNameLst>
                                          <p:attrName>style.visibility</p:attrName>
                                        </p:attrNameLst>
                                      </p:cBhvr>
                                      <p:to>
                                        <p:strVal val="visible"/>
                                      </p:to>
                                    </p:set>
                                    <p:anim calcmode="lin" valueType="num">
                                      <p:cBhvr additive="base">
                                        <p:cTn id="44" dur="2000" fill="hold"/>
                                        <p:tgtEl>
                                          <p:spTgt spid="141315">
                                            <p:txEl>
                                              <p:pRg st="5" end="5"/>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14131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PENDAHULUAN</a:t>
            </a:r>
            <a:endParaRPr lang="id-ID" dirty="0"/>
          </a:p>
        </p:txBody>
      </p:sp>
      <p:sp>
        <p:nvSpPr>
          <p:cNvPr id="3" name="Content Placeholder 2"/>
          <p:cNvSpPr>
            <a:spLocks noGrp="1"/>
          </p:cNvSpPr>
          <p:nvPr>
            <p:ph idx="1"/>
          </p:nvPr>
        </p:nvSpPr>
        <p:spPr/>
        <p:txBody>
          <a:bodyPr/>
          <a:lstStyle/>
          <a:p>
            <a:r>
              <a:rPr lang="en-US" dirty="0" smtClean="0"/>
              <a:t>PENGERTIAN</a:t>
            </a:r>
          </a:p>
          <a:p>
            <a:r>
              <a:rPr lang="en-US" dirty="0" smtClean="0"/>
              <a:t>LATAR BELAKANG</a:t>
            </a:r>
          </a:p>
          <a:p>
            <a:r>
              <a:rPr lang="en-US" dirty="0" smtClean="0"/>
              <a:t>TAHAPAN DALAM IBADAH QURBAN</a:t>
            </a:r>
          </a:p>
          <a:p>
            <a:r>
              <a:rPr lang="en-US" dirty="0" smtClean="0"/>
              <a:t>MASALAH DALAM IBADAH QURBAN</a:t>
            </a:r>
          </a:p>
          <a:p>
            <a:r>
              <a:rPr lang="en-US" dirty="0" smtClean="0"/>
              <a:t>ALTERNATIF SOLUSI</a:t>
            </a:r>
          </a:p>
          <a:p>
            <a:r>
              <a:rPr lang="en-US" dirty="0" smtClean="0"/>
              <a:t>PENUTUP</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endParaRPr lang="id-ID" smtClean="0"/>
          </a:p>
        </p:txBody>
      </p:sp>
      <p:pic>
        <p:nvPicPr>
          <p:cNvPr id="4099" name="Picture 3" descr="IMG_0143"/>
          <p:cNvPicPr>
            <a:picLocks noChangeAspect="1" noChangeArrowheads="1"/>
          </p:cNvPicPr>
          <p:nvPr/>
        </p:nvPicPr>
        <p:blipFill>
          <a:blip r:embed="rId2" cstate="print"/>
          <a:srcRect/>
          <a:stretch>
            <a:fillRect/>
          </a:stretch>
        </p:blipFill>
        <p:spPr bwMode="auto">
          <a:xfrm>
            <a:off x="0" y="28575"/>
            <a:ext cx="9144000" cy="6829425"/>
          </a:xfrm>
          <a:prstGeom prst="rect">
            <a:avLst/>
          </a:prstGeom>
          <a:noFill/>
          <a:ln w="9525">
            <a:noFill/>
            <a:miter lim="800000"/>
            <a:headEnd/>
            <a:tailEnd/>
          </a:ln>
        </p:spPr>
      </p:pic>
      <p:pic>
        <p:nvPicPr>
          <p:cNvPr id="4101" name="Picture 5" descr="logo"/>
          <p:cNvPicPr>
            <a:picLocks noChangeAspect="1" noChangeArrowheads="1" noCrop="1"/>
          </p:cNvPicPr>
          <p:nvPr/>
        </p:nvPicPr>
        <p:blipFill>
          <a:blip r:embed="rId3" cstate="print"/>
          <a:srcRect/>
          <a:stretch>
            <a:fillRect/>
          </a:stretch>
        </p:blipFill>
        <p:spPr bwMode="auto">
          <a:xfrm>
            <a:off x="539750" y="4437063"/>
            <a:ext cx="1800225" cy="1368425"/>
          </a:xfrm>
          <a:prstGeom prst="rect">
            <a:avLst/>
          </a:prstGeom>
          <a:noFill/>
          <a:ln w="9525">
            <a:noFill/>
            <a:miter lim="800000"/>
            <a:headEnd/>
            <a:tailEnd/>
          </a:ln>
        </p:spPr>
      </p:pic>
      <p:sp>
        <p:nvSpPr>
          <p:cNvPr id="6" name="Rectangle 2"/>
          <p:cNvSpPr>
            <a:spLocks noGrp="1" noChangeArrowheads="1"/>
          </p:cNvSpPr>
          <p:nvPr>
            <p:ph type="body" idx="1"/>
          </p:nvPr>
        </p:nvSpPr>
        <p:spPr>
          <a:xfrm>
            <a:off x="2895600" y="3200400"/>
            <a:ext cx="6553200" cy="3657600"/>
          </a:xfrm>
        </p:spPr>
        <p:txBody>
          <a:bodyPr/>
          <a:lstStyle/>
          <a:p>
            <a:pPr eaLnBrk="1" hangingPunct="1">
              <a:buFont typeface="Wingdings" pitchFamily="2" charset="2"/>
              <a:buNone/>
            </a:pPr>
            <a:endParaRPr lang="en-US" dirty="0" smtClean="0">
              <a:solidFill>
                <a:srgbClr val="FEF924"/>
              </a:solidFill>
              <a:latin typeface="Lucida Fax" pitchFamily="18" charset="0"/>
            </a:endParaRPr>
          </a:p>
          <a:p>
            <a:pPr eaLnBrk="1" hangingPunct="1">
              <a:buFont typeface="Wingdings" pitchFamily="2" charset="2"/>
              <a:buNone/>
            </a:pPr>
            <a:endParaRPr lang="en-US" dirty="0" smtClean="0">
              <a:solidFill>
                <a:srgbClr val="FEF924"/>
              </a:solidFill>
              <a:latin typeface="Lucida Fax" pitchFamily="18" charset="0"/>
            </a:endParaRPr>
          </a:p>
          <a:p>
            <a:pPr eaLnBrk="1" hangingPunct="1">
              <a:buFont typeface="Wingdings" pitchFamily="2" charset="2"/>
              <a:buNone/>
            </a:pPr>
            <a:endParaRPr lang="en-US" dirty="0" smtClean="0">
              <a:solidFill>
                <a:srgbClr val="FEF924"/>
              </a:solidFill>
              <a:latin typeface="Lucida Fax" pitchFamily="18" charset="0"/>
            </a:endParaRPr>
          </a:p>
          <a:p>
            <a:pPr eaLnBrk="1" hangingPunct="1">
              <a:buFont typeface="Wingdings" pitchFamily="2" charset="2"/>
              <a:buNone/>
            </a:pPr>
            <a:r>
              <a:rPr lang="en-US" dirty="0" smtClean="0">
                <a:solidFill>
                  <a:srgbClr val="FEF924"/>
                </a:solidFill>
                <a:latin typeface="Lucida Fax" pitchFamily="18" charset="0"/>
              </a:rPr>
              <a:t>              WASSALAMU’ALAIKUM </a:t>
            </a:r>
            <a:br>
              <a:rPr lang="en-US" dirty="0" smtClean="0">
                <a:solidFill>
                  <a:srgbClr val="FEF924"/>
                </a:solidFill>
                <a:latin typeface="Lucida Fax" pitchFamily="18" charset="0"/>
              </a:rPr>
            </a:br>
            <a:r>
              <a:rPr lang="en-US" dirty="0" smtClean="0">
                <a:solidFill>
                  <a:srgbClr val="FEF924"/>
                </a:solidFill>
                <a:latin typeface="Lucida Fax" pitchFamily="18" charset="0"/>
              </a:rPr>
              <a:t>           WA ROKHMATULLOHI</a:t>
            </a:r>
            <a:br>
              <a:rPr lang="en-US" dirty="0" smtClean="0">
                <a:solidFill>
                  <a:srgbClr val="FEF924"/>
                </a:solidFill>
                <a:latin typeface="Lucida Fax" pitchFamily="18" charset="0"/>
              </a:rPr>
            </a:br>
            <a:r>
              <a:rPr lang="en-US" dirty="0" smtClean="0">
                <a:solidFill>
                  <a:srgbClr val="FEF924"/>
                </a:solidFill>
                <a:latin typeface="Lucida Fax" pitchFamily="18" charset="0"/>
              </a:rPr>
              <a:t>           WA BAROKATUH</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p:cTn id="7" dur="2000" fill="hold"/>
                                        <p:tgtEl>
                                          <p:spTgt spid="4099"/>
                                        </p:tgtEl>
                                        <p:attrNameLst>
                                          <p:attrName>ppt_w</p:attrName>
                                        </p:attrNameLst>
                                      </p:cBhvr>
                                      <p:tavLst>
                                        <p:tav tm="0">
                                          <p:val>
                                            <p:fltVal val="0"/>
                                          </p:val>
                                        </p:tav>
                                        <p:tav tm="100000">
                                          <p:val>
                                            <p:strVal val="#ppt_w"/>
                                          </p:val>
                                        </p:tav>
                                      </p:tavLst>
                                    </p:anim>
                                    <p:anim calcmode="lin" valueType="num">
                                      <p:cBhvr>
                                        <p:cTn id="8" dur="2000" fill="hold"/>
                                        <p:tgtEl>
                                          <p:spTgt spid="4099"/>
                                        </p:tgtEl>
                                        <p:attrNameLst>
                                          <p:attrName>ppt_h</p:attrName>
                                        </p:attrNameLst>
                                      </p:cBhvr>
                                      <p:tavLst>
                                        <p:tav tm="0">
                                          <p:val>
                                            <p:fltVal val="0"/>
                                          </p:val>
                                        </p:tav>
                                        <p:tav tm="100000">
                                          <p:val>
                                            <p:strVal val="#ppt_h"/>
                                          </p:val>
                                        </p:tav>
                                      </p:tavLst>
                                    </p:anim>
                                    <p:animEffect transition="in" filter="fade">
                                      <p:cBhvr>
                                        <p:cTn id="9" dur="2000"/>
                                        <p:tgtEl>
                                          <p:spTgt spid="409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101"/>
                                        </p:tgtEl>
                                        <p:attrNameLst>
                                          <p:attrName>style.visibility</p:attrName>
                                        </p:attrNameLst>
                                      </p:cBhvr>
                                      <p:to>
                                        <p:strVal val="visible"/>
                                      </p:to>
                                    </p:set>
                                    <p:animEffect transition="in" filter="fade">
                                      <p:cBhvr>
                                        <p:cTn id="14" dur="2000"/>
                                        <p:tgtEl>
                                          <p:spTgt spid="4101"/>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52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3000" fill="hold"/>
                                        <p:tgtEl>
                                          <p:spTgt spid="6"/>
                                        </p:tgtEl>
                                        <p:attrNameLst>
                                          <p:attrName>ppt_w</p:attrName>
                                        </p:attrNameLst>
                                      </p:cBhvr>
                                      <p:tavLst>
                                        <p:tav tm="0">
                                          <p:val>
                                            <p:fltVal val="0"/>
                                          </p:val>
                                        </p:tav>
                                        <p:tav tm="100000">
                                          <p:val>
                                            <p:strVal val="#ppt_w"/>
                                          </p:val>
                                        </p:tav>
                                      </p:tavLst>
                                    </p:anim>
                                    <p:anim calcmode="lin" valueType="num">
                                      <p:cBhvr>
                                        <p:cTn id="20" dur="3000" fill="hold"/>
                                        <p:tgtEl>
                                          <p:spTgt spid="6"/>
                                        </p:tgtEl>
                                        <p:attrNameLst>
                                          <p:attrName>ppt_h</p:attrName>
                                        </p:attrNameLst>
                                      </p:cBhvr>
                                      <p:tavLst>
                                        <p:tav tm="0">
                                          <p:val>
                                            <p:fltVal val="0"/>
                                          </p:val>
                                        </p:tav>
                                        <p:tav tm="100000">
                                          <p:val>
                                            <p:strVal val="#ppt_h"/>
                                          </p:val>
                                        </p:tav>
                                      </p:tavLst>
                                    </p:anim>
                                    <p:anim calcmode="lin" valueType="num">
                                      <p:cBhvr>
                                        <p:cTn id="21" dur="3000" fill="hold"/>
                                        <p:tgtEl>
                                          <p:spTgt spid="6"/>
                                        </p:tgtEl>
                                        <p:attrNameLst>
                                          <p:attrName>ppt_x</p:attrName>
                                        </p:attrNameLst>
                                      </p:cBhvr>
                                      <p:tavLst>
                                        <p:tav tm="0">
                                          <p:val>
                                            <p:fltVal val="0.5"/>
                                          </p:val>
                                        </p:tav>
                                        <p:tav tm="100000">
                                          <p:val>
                                            <p:strVal val="#ppt_x"/>
                                          </p:val>
                                        </p:tav>
                                      </p:tavLst>
                                    </p:anim>
                                    <p:anim calcmode="lin" valueType="num">
                                      <p:cBhvr>
                                        <p:cTn id="22" dur="30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a:bodyPr>
          <a:lstStyle/>
          <a:p>
            <a:pPr algn="ctr"/>
            <a:r>
              <a:rPr lang="en-US" sz="2800" b="1" dirty="0" smtClean="0"/>
              <a:t>JADILAH HAMBA ALLAH YANG BERSAUDARA</a:t>
            </a:r>
            <a:endParaRPr lang="id-ID" sz="2800" b="1" dirty="0"/>
          </a:p>
        </p:txBody>
      </p:sp>
      <p:sp>
        <p:nvSpPr>
          <p:cNvPr id="4" name="Content Placeholder 3"/>
          <p:cNvSpPr>
            <a:spLocks noGrp="1"/>
          </p:cNvSpPr>
          <p:nvPr>
            <p:ph idx="1"/>
          </p:nvPr>
        </p:nvSpPr>
        <p:spPr/>
        <p:txBody>
          <a:bodyPr/>
          <a:lstStyle/>
          <a:p>
            <a:pPr algn="r">
              <a:lnSpc>
                <a:spcPct val="150000"/>
              </a:lnSpc>
              <a:buNone/>
            </a:pPr>
            <a:r>
              <a:rPr lang="ar-SA" dirty="0" smtClean="0"/>
              <a:t>((لاَتَحَسَدُوْا وَلاَ تَبَاغَضُوا وَلاَتَحَسَّسُوْا وَ لاَتَنَافَسُوْا وَلاَتَجَسَّسُوْا وَلاَتَنَاجَشُوْا وَلاَتَهَاجَرُوْا وَلاَتَدَابَرُوْا وَلاَبَيْعِ بَعْضُكُمْ عَلَى بَيْعِ بَعْضِ .وَكُوْنوُعِبَادَاللهِ إِخْوَاناَ كَمَا أَمَرَكُمْ,اَلْمُسْلِمُ أَخُوالْمُسْلِمِ لاَيَظْلِمُهُ وَلاَيَخْذُلُهُ وَلاَيَحْقِرُهُ  التَقّوَى هَهُنَا (ثلاث مرات) وَيُشِيْرُإِلَى صَدْرِهِ، بِحَسَبِ امْرِئِ مِنَ الِشَّرِّ اَنْ يَحْقِرَأَخَا هُ الْمُسْلِمَ. كُلُّ الْمُسْلِمِ حَرَامٌ: دَمُهُ وَ عِرْضُهُ وَمَالُهُ إِيَّا كُمْ وَالظَّنَّ فَإِنَّ الظَّنَّ أَكْذَبُ الْحَدِ يْثِ. إِنَّ اللهَ لاَيَنْظُرُ إِلَى صُوَرِكُمْ وَأَمْوَالِكُمْ، وَلَكِنْ يَنْظُرُ إِلَى قُلُوْبِكُمْ وَ أَعْمَالِكُمْ ))</a:t>
            </a:r>
          </a:p>
          <a:p>
            <a:pPr>
              <a:buNone/>
            </a:pPr>
            <a:endParaRPr lang="id-ID"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2"/>
          <p:cNvSpPr>
            <a:spLocks noGrp="1"/>
          </p:cNvSpPr>
          <p:nvPr>
            <p:ph type="ctrTitle"/>
          </p:nvPr>
        </p:nvSpPr>
        <p:spPr/>
        <p:txBody>
          <a:bodyPr/>
          <a:lstStyle/>
          <a:p>
            <a:pPr eaLnBrk="1" hangingPunct="1"/>
            <a:endParaRPr lang="id-ID" smtClean="0"/>
          </a:p>
        </p:txBody>
      </p:sp>
      <p:sp>
        <p:nvSpPr>
          <p:cNvPr id="22530" name="Subtitle 1"/>
          <p:cNvSpPr>
            <a:spLocks noGrp="1"/>
          </p:cNvSpPr>
          <p:nvPr>
            <p:ph type="subTitle" idx="1"/>
          </p:nvPr>
        </p:nvSpPr>
        <p:spPr/>
        <p:txBody>
          <a:bodyPr/>
          <a:lstStyle/>
          <a:p>
            <a:pPr eaLnBrk="1" hangingPunct="1"/>
            <a:endParaRPr lang="id-ID" smtClean="0"/>
          </a:p>
        </p:txBody>
      </p:sp>
      <p:pic>
        <p:nvPicPr>
          <p:cNvPr id="22532" name="Picture 2" descr="E:\hajinuryadi\DSCF7172.JPG"/>
          <p:cNvPicPr>
            <a:picLocks noChangeAspect="1" noChangeArrowheads="1"/>
          </p:cNvPicPr>
          <p:nvPr/>
        </p:nvPicPr>
        <p:blipFill>
          <a:blip r:embed="rId2" cstate="print"/>
          <a:srcRect/>
          <a:stretch>
            <a:fillRect/>
          </a:stretch>
        </p:blipFill>
        <p:spPr bwMode="auto">
          <a:xfrm>
            <a:off x="0" y="-19050"/>
            <a:ext cx="9372600" cy="702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id-ID" dirty="0"/>
          </a:p>
        </p:txBody>
      </p:sp>
      <p:sp>
        <p:nvSpPr>
          <p:cNvPr id="3" name="Content Placeholder 2"/>
          <p:cNvSpPr>
            <a:spLocks noGrp="1"/>
          </p:cNvSpPr>
          <p:nvPr>
            <p:ph idx="1"/>
          </p:nvPr>
        </p:nvSpPr>
        <p:spPr/>
        <p:txBody>
          <a:bodyPr/>
          <a:lstStyle/>
          <a:p>
            <a:r>
              <a:rPr lang="en-US" smtClean="0"/>
              <a:t>QS 9 97</a:t>
            </a:r>
            <a:endParaRPr lang="id-ID"/>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id-ID" dirty="0"/>
          </a:p>
        </p:txBody>
      </p:sp>
      <p:sp>
        <p:nvSpPr>
          <p:cNvPr id="3" name="Content Placeholder 2"/>
          <p:cNvSpPr>
            <a:spLocks noGrp="1"/>
          </p:cNvSpPr>
          <p:nvPr>
            <p:ph idx="1"/>
          </p:nvPr>
        </p:nvSpPr>
        <p:spPr/>
        <p:txBody>
          <a:bodyPr/>
          <a:lstStyle/>
          <a:p>
            <a:endParaRPr lang="id-ID"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PENGERTIAN</a:t>
            </a:r>
            <a:endParaRPr lang="id-ID" dirty="0"/>
          </a:p>
        </p:txBody>
      </p:sp>
      <p:sp>
        <p:nvSpPr>
          <p:cNvPr id="3" name="Content Placeholder 2"/>
          <p:cNvSpPr>
            <a:spLocks noGrp="1"/>
          </p:cNvSpPr>
          <p:nvPr>
            <p:ph idx="1"/>
          </p:nvPr>
        </p:nvSpPr>
        <p:spPr/>
        <p:txBody>
          <a:bodyPr>
            <a:normAutofit fontScale="85000" lnSpcReduction="20000"/>
          </a:bodyPr>
          <a:lstStyle/>
          <a:p>
            <a:r>
              <a:rPr lang="en-US" i="1" dirty="0" err="1" smtClean="0"/>
              <a:t>Diseminasi</a:t>
            </a:r>
            <a:r>
              <a:rPr lang="en-US" i="1" dirty="0" smtClean="0"/>
              <a:t> ; </a:t>
            </a:r>
            <a:r>
              <a:rPr lang="en-US" i="1" dirty="0" err="1" smtClean="0"/>
              <a:t>penyebaran</a:t>
            </a:r>
            <a:r>
              <a:rPr lang="en-US" i="1" dirty="0" smtClean="0"/>
              <a:t>, </a:t>
            </a:r>
            <a:r>
              <a:rPr lang="en-US" i="1" dirty="0" err="1" smtClean="0"/>
              <a:t>penyampaian</a:t>
            </a:r>
            <a:endParaRPr lang="en-US" i="1" dirty="0" smtClean="0"/>
          </a:p>
          <a:p>
            <a:r>
              <a:rPr lang="en-US" i="1" dirty="0" smtClean="0"/>
              <a:t>Ante- </a:t>
            </a:r>
            <a:r>
              <a:rPr lang="en-US" i="1" dirty="0" err="1" smtClean="0"/>
              <a:t>dan</a:t>
            </a:r>
            <a:r>
              <a:rPr lang="en-US" i="1" dirty="0" smtClean="0"/>
              <a:t> post- mortem : </a:t>
            </a:r>
            <a:r>
              <a:rPr lang="en-US" i="1" dirty="0" err="1" smtClean="0"/>
              <a:t>sebelum</a:t>
            </a:r>
            <a:r>
              <a:rPr lang="en-US" i="1" dirty="0" smtClean="0"/>
              <a:t> </a:t>
            </a:r>
            <a:r>
              <a:rPr lang="en-US" i="1" dirty="0" err="1" smtClean="0"/>
              <a:t>dan</a:t>
            </a:r>
            <a:r>
              <a:rPr lang="en-US" i="1" dirty="0" smtClean="0"/>
              <a:t> </a:t>
            </a:r>
            <a:r>
              <a:rPr lang="en-US" i="1" dirty="0" err="1" smtClean="0"/>
              <a:t>setelah</a:t>
            </a:r>
            <a:r>
              <a:rPr lang="en-US" i="1" dirty="0" smtClean="0"/>
              <a:t> </a:t>
            </a:r>
            <a:r>
              <a:rPr lang="en-US" i="1" dirty="0" err="1" smtClean="0"/>
              <a:t>mati</a:t>
            </a:r>
            <a:endParaRPr lang="en-US" i="1" dirty="0" smtClean="0"/>
          </a:p>
          <a:p>
            <a:r>
              <a:rPr lang="en-US" i="1" dirty="0" err="1" smtClean="0"/>
              <a:t>Ternak</a:t>
            </a:r>
            <a:r>
              <a:rPr lang="en-US" i="1" dirty="0" smtClean="0"/>
              <a:t> : </a:t>
            </a:r>
            <a:r>
              <a:rPr lang="en-US" i="1" dirty="0" err="1" smtClean="0"/>
              <a:t>Hewan</a:t>
            </a:r>
            <a:r>
              <a:rPr lang="en-US" i="1" dirty="0" smtClean="0"/>
              <a:t> </a:t>
            </a:r>
            <a:r>
              <a:rPr lang="en-US" i="1" dirty="0" err="1" smtClean="0"/>
              <a:t>peliharaan</a:t>
            </a:r>
            <a:r>
              <a:rPr lang="en-US" i="1" dirty="0" smtClean="0"/>
              <a:t> yang </a:t>
            </a:r>
            <a:r>
              <a:rPr lang="en-US" i="1" dirty="0" err="1" smtClean="0"/>
              <a:t>dipelihara</a:t>
            </a:r>
            <a:r>
              <a:rPr lang="en-US" i="1" dirty="0" smtClean="0"/>
              <a:t> </a:t>
            </a:r>
            <a:r>
              <a:rPr lang="en-US" i="1" dirty="0" err="1" smtClean="0"/>
              <a:t>untuk</a:t>
            </a:r>
            <a:r>
              <a:rPr lang="en-US" i="1" dirty="0" smtClean="0"/>
              <a:t> </a:t>
            </a:r>
            <a:r>
              <a:rPr lang="en-US" i="1" dirty="0" err="1" smtClean="0"/>
              <a:t>mendapatkan</a:t>
            </a:r>
            <a:r>
              <a:rPr lang="en-US" i="1" dirty="0" smtClean="0"/>
              <a:t> </a:t>
            </a:r>
            <a:r>
              <a:rPr lang="en-US" i="1" dirty="0" err="1" smtClean="0"/>
              <a:t>manfaat</a:t>
            </a:r>
            <a:r>
              <a:rPr lang="en-US" i="1" dirty="0" smtClean="0"/>
              <a:t> </a:t>
            </a:r>
            <a:r>
              <a:rPr lang="en-US" i="1" dirty="0" err="1" smtClean="0"/>
              <a:t>darinya</a:t>
            </a:r>
            <a:r>
              <a:rPr lang="en-US" i="1" dirty="0" smtClean="0"/>
              <a:t> UU no. 41, </a:t>
            </a:r>
            <a:r>
              <a:rPr lang="en-US" i="1" dirty="0" err="1" smtClean="0"/>
              <a:t>Tahun</a:t>
            </a:r>
            <a:r>
              <a:rPr lang="en-US" i="1" dirty="0" smtClean="0"/>
              <a:t> 2014</a:t>
            </a:r>
          </a:p>
          <a:p>
            <a:r>
              <a:rPr lang="en-US" i="1" dirty="0" err="1" smtClean="0"/>
              <a:t>Qurban</a:t>
            </a:r>
            <a:r>
              <a:rPr lang="en-US" i="1" dirty="0" smtClean="0"/>
              <a:t> , </a:t>
            </a:r>
            <a:r>
              <a:rPr lang="en-US" i="1" dirty="0" err="1" smtClean="0"/>
              <a:t>qoruba</a:t>
            </a:r>
            <a:r>
              <a:rPr lang="en-US" i="1" dirty="0"/>
              <a:t>,</a:t>
            </a:r>
            <a:r>
              <a:rPr lang="en-US" dirty="0"/>
              <a:t>  </a:t>
            </a:r>
            <a:r>
              <a:rPr lang="en-US" dirty="0" err="1"/>
              <a:t>fi’il</a:t>
            </a:r>
            <a:r>
              <a:rPr lang="en-US" dirty="0"/>
              <a:t> </a:t>
            </a:r>
            <a:r>
              <a:rPr lang="en-US" dirty="0" err="1"/>
              <a:t>madhi</a:t>
            </a:r>
            <a:r>
              <a:rPr lang="en-US" dirty="0"/>
              <a:t>, </a:t>
            </a:r>
            <a:r>
              <a:rPr lang="en-US" i="1" dirty="0" err="1"/>
              <a:t>yaqrabu</a:t>
            </a:r>
            <a:r>
              <a:rPr lang="en-US" dirty="0"/>
              <a:t>, </a:t>
            </a:r>
            <a:r>
              <a:rPr lang="en-US" dirty="0" err="1"/>
              <a:t>fi’il</a:t>
            </a:r>
            <a:r>
              <a:rPr lang="en-US" dirty="0"/>
              <a:t> </a:t>
            </a:r>
            <a:r>
              <a:rPr lang="en-US" dirty="0" err="1"/>
              <a:t>mudhari</a:t>
            </a:r>
            <a:r>
              <a:rPr lang="en-US" dirty="0"/>
              <a:t>’, </a:t>
            </a:r>
            <a:r>
              <a:rPr lang="en-US" i="1" dirty="0" err="1"/>
              <a:t>qurbanan</a:t>
            </a:r>
            <a:r>
              <a:rPr lang="en-US" i="1" dirty="0"/>
              <a:t> </a:t>
            </a:r>
            <a:r>
              <a:rPr lang="en-US" i="1" dirty="0" err="1"/>
              <a:t>wa</a:t>
            </a:r>
            <a:r>
              <a:rPr lang="en-US" i="1" dirty="0"/>
              <a:t> </a:t>
            </a:r>
            <a:r>
              <a:rPr lang="en-US" i="1" dirty="0" err="1"/>
              <a:t>qurbanan</a:t>
            </a:r>
            <a:r>
              <a:rPr lang="en-US" dirty="0"/>
              <a:t>, </a:t>
            </a:r>
            <a:r>
              <a:rPr lang="en-US" dirty="0" err="1"/>
              <a:t>masdhar</a:t>
            </a:r>
            <a:r>
              <a:rPr lang="en-US" dirty="0"/>
              <a:t> yang </a:t>
            </a:r>
            <a:r>
              <a:rPr lang="en-US" dirty="0" err="1"/>
              <a:t>artinya</a:t>
            </a:r>
            <a:r>
              <a:rPr lang="en-US" dirty="0"/>
              <a:t> </a:t>
            </a:r>
            <a:r>
              <a:rPr lang="en-US" dirty="0" err="1"/>
              <a:t>menghampirkan</a:t>
            </a:r>
            <a:r>
              <a:rPr lang="en-US" dirty="0"/>
              <a:t> </a:t>
            </a:r>
            <a:r>
              <a:rPr lang="en-US" dirty="0" err="1"/>
              <a:t>atau</a:t>
            </a:r>
            <a:r>
              <a:rPr lang="en-US" dirty="0"/>
              <a:t> </a:t>
            </a:r>
            <a:r>
              <a:rPr lang="en-US" dirty="0" err="1" smtClean="0"/>
              <a:t>mendekatkan</a:t>
            </a:r>
            <a:endParaRPr lang="en-US" dirty="0" smtClean="0"/>
          </a:p>
          <a:p>
            <a:r>
              <a:rPr lang="en-US" dirty="0" smtClean="0"/>
              <a:t>QS 3:183 ; 5:27 </a:t>
            </a:r>
            <a:r>
              <a:rPr lang="en-US" dirty="0" err="1" smtClean="0"/>
              <a:t>dan</a:t>
            </a:r>
            <a:r>
              <a:rPr lang="en-US" dirty="0" smtClean="0"/>
              <a:t> 46: 28</a:t>
            </a:r>
          </a:p>
          <a:p>
            <a:r>
              <a:rPr lang="en-US" dirty="0" err="1" smtClean="0"/>
              <a:t>Selanjutnya</a:t>
            </a:r>
            <a:r>
              <a:rPr lang="en-US" dirty="0" smtClean="0"/>
              <a:t> :</a:t>
            </a:r>
          </a:p>
          <a:p>
            <a:pPr marL="742950" lvl="2" indent="-342900"/>
            <a:r>
              <a:rPr lang="en-US" dirty="0" err="1" smtClean="0"/>
              <a:t>Hadits</a:t>
            </a:r>
            <a:r>
              <a:rPr lang="en-US" dirty="0" smtClean="0"/>
              <a:t> : </a:t>
            </a:r>
            <a:r>
              <a:rPr lang="en-US" dirty="0" err="1" smtClean="0"/>
              <a:t>Sesungguhnya</a:t>
            </a:r>
            <a:r>
              <a:rPr lang="en-US" dirty="0" smtClean="0"/>
              <a:t> Allah </a:t>
            </a:r>
            <a:r>
              <a:rPr lang="en-US" dirty="0" err="1" smtClean="0"/>
              <a:t>telah</a:t>
            </a:r>
            <a:r>
              <a:rPr lang="en-US" dirty="0" smtClean="0"/>
              <a:t> </a:t>
            </a:r>
            <a:r>
              <a:rPr lang="en-US" dirty="0" err="1" smtClean="0"/>
              <a:t>menetapkan</a:t>
            </a:r>
            <a:r>
              <a:rPr lang="en-US" dirty="0" smtClean="0"/>
              <a:t> </a:t>
            </a:r>
            <a:r>
              <a:rPr lang="en-US" dirty="0" err="1" smtClean="0"/>
              <a:t>untuk</a:t>
            </a:r>
            <a:r>
              <a:rPr lang="en-US" dirty="0" smtClean="0"/>
              <a:t> </a:t>
            </a:r>
            <a:r>
              <a:rPr lang="en-US" dirty="0" err="1" smtClean="0"/>
              <a:t>berbuat</a:t>
            </a:r>
            <a:r>
              <a:rPr lang="en-US" dirty="0" smtClean="0"/>
              <a:t> </a:t>
            </a:r>
            <a:r>
              <a:rPr lang="en-US" dirty="0" err="1" smtClean="0"/>
              <a:t>baik</a:t>
            </a:r>
            <a:r>
              <a:rPr lang="en-US" dirty="0" smtClean="0"/>
              <a:t> </a:t>
            </a:r>
            <a:r>
              <a:rPr lang="en-US" dirty="0" err="1" smtClean="0"/>
              <a:t>dalam</a:t>
            </a:r>
            <a:r>
              <a:rPr lang="en-US" dirty="0" smtClean="0"/>
              <a:t> </a:t>
            </a:r>
            <a:r>
              <a:rPr lang="en-US" dirty="0" err="1" smtClean="0"/>
              <a:t>segala</a:t>
            </a:r>
            <a:r>
              <a:rPr lang="en-US" dirty="0" smtClean="0"/>
              <a:t> </a:t>
            </a:r>
            <a:r>
              <a:rPr lang="en-US" dirty="0" err="1" smtClean="0"/>
              <a:t>sesuatu</a:t>
            </a:r>
            <a:endParaRPr lang="en-US" dirty="0"/>
          </a:p>
          <a:p>
            <a:r>
              <a:rPr lang="en-US" dirty="0" err="1" smtClean="0"/>
              <a:t>Perlunya</a:t>
            </a:r>
            <a:r>
              <a:rPr lang="en-US" dirty="0" smtClean="0"/>
              <a:t> : </a:t>
            </a:r>
          </a:p>
          <a:p>
            <a:pPr lvl="1"/>
            <a:r>
              <a:rPr lang="en-US" dirty="0" smtClean="0"/>
              <a:t>DISEMINASI PEMERIKSAAN ANTEMORTEM DAN ANTEMORTEM TERNAK QURBAN</a:t>
            </a:r>
          </a:p>
          <a:p>
            <a:endParaRPr lang="en-US" dirty="0" smtClean="0"/>
          </a:p>
          <a:p>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additive="base">
                                        <p:cTn id="5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7" end="7"/>
                                            </p:txEl>
                                          </p:spTgt>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 calcmode="lin" valueType="num">
                                      <p:cBhvr additive="base">
                                        <p:cTn id="5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LATAR BELAKANG</a:t>
            </a:r>
            <a:endParaRPr lang="id-ID" dirty="0"/>
          </a:p>
        </p:txBody>
      </p:sp>
      <p:sp>
        <p:nvSpPr>
          <p:cNvPr id="3" name="Content Placeholder 2"/>
          <p:cNvSpPr>
            <a:spLocks noGrp="1"/>
          </p:cNvSpPr>
          <p:nvPr>
            <p:ph idx="1"/>
          </p:nvPr>
        </p:nvSpPr>
        <p:spPr/>
        <p:txBody>
          <a:bodyPr>
            <a:normAutofit lnSpcReduction="10000"/>
          </a:bodyPr>
          <a:lstStyle/>
          <a:p>
            <a:r>
              <a:rPr lang="en-US" dirty="0" err="1" smtClean="0"/>
              <a:t>Manusia</a:t>
            </a:r>
            <a:r>
              <a:rPr lang="en-US" dirty="0" smtClean="0"/>
              <a:t> </a:t>
            </a:r>
            <a:r>
              <a:rPr lang="en-US" dirty="0" err="1" smtClean="0"/>
              <a:t>pertama</a:t>
            </a:r>
            <a:r>
              <a:rPr lang="en-US" dirty="0" smtClean="0"/>
              <a:t> yang </a:t>
            </a:r>
            <a:r>
              <a:rPr lang="en-US" dirty="0" err="1" smtClean="0"/>
              <a:t>melakukan</a:t>
            </a:r>
            <a:r>
              <a:rPr lang="en-US" dirty="0" smtClean="0"/>
              <a:t> </a:t>
            </a:r>
            <a:r>
              <a:rPr lang="en-US" dirty="0" err="1" smtClean="0"/>
              <a:t>Ibadah</a:t>
            </a:r>
            <a:r>
              <a:rPr lang="en-US" dirty="0" smtClean="0"/>
              <a:t> </a:t>
            </a:r>
            <a:r>
              <a:rPr lang="en-US" dirty="0" err="1" smtClean="0"/>
              <a:t>Qurban</a:t>
            </a:r>
            <a:r>
              <a:rPr lang="en-US" dirty="0" smtClean="0"/>
              <a:t> (</a:t>
            </a:r>
            <a:r>
              <a:rPr lang="en-US" dirty="0" err="1" smtClean="0"/>
              <a:t>kisah</a:t>
            </a:r>
            <a:r>
              <a:rPr lang="en-US" dirty="0" smtClean="0"/>
              <a:t> </a:t>
            </a:r>
            <a:r>
              <a:rPr lang="en-US" dirty="0" err="1" smtClean="0"/>
              <a:t>Qobil</a:t>
            </a:r>
            <a:r>
              <a:rPr lang="en-US" dirty="0" smtClean="0"/>
              <a:t> </a:t>
            </a:r>
            <a:r>
              <a:rPr lang="en-US" dirty="0" err="1" smtClean="0"/>
              <a:t>dan</a:t>
            </a:r>
            <a:r>
              <a:rPr lang="en-US" dirty="0" smtClean="0"/>
              <a:t> </a:t>
            </a:r>
            <a:r>
              <a:rPr lang="en-US" dirty="0" err="1" smtClean="0"/>
              <a:t>Habil</a:t>
            </a:r>
            <a:r>
              <a:rPr lang="en-US" dirty="0" smtClean="0"/>
              <a:t>)</a:t>
            </a:r>
          </a:p>
          <a:p>
            <a:r>
              <a:rPr lang="en-US" dirty="0" err="1" smtClean="0"/>
              <a:t>Fakta</a:t>
            </a:r>
            <a:r>
              <a:rPr lang="en-US" dirty="0" smtClean="0"/>
              <a:t> </a:t>
            </a:r>
            <a:r>
              <a:rPr lang="en-US" dirty="0" err="1" smtClean="0"/>
              <a:t>menunjukkan</a:t>
            </a:r>
            <a:r>
              <a:rPr lang="en-US" dirty="0" smtClean="0"/>
              <a:t> </a:t>
            </a:r>
            <a:r>
              <a:rPr lang="en-US" dirty="0" err="1" smtClean="0"/>
              <a:t>bahwa</a:t>
            </a:r>
            <a:r>
              <a:rPr lang="en-US" dirty="0" smtClean="0"/>
              <a:t> </a:t>
            </a:r>
            <a:r>
              <a:rPr lang="en-US" dirty="0" err="1" smtClean="0"/>
              <a:t>telah</a:t>
            </a:r>
            <a:r>
              <a:rPr lang="en-US" dirty="0" smtClean="0"/>
              <a:t> </a:t>
            </a:r>
            <a:r>
              <a:rPr lang="en-US" dirty="0" err="1" smtClean="0"/>
              <a:t>terjadi</a:t>
            </a:r>
            <a:r>
              <a:rPr lang="en-US" dirty="0" smtClean="0"/>
              <a:t> </a:t>
            </a:r>
            <a:r>
              <a:rPr lang="en-US" dirty="0" err="1" smtClean="0"/>
              <a:t>banyak</a:t>
            </a:r>
            <a:r>
              <a:rPr lang="en-US" dirty="0" smtClean="0"/>
              <a:t> </a:t>
            </a:r>
            <a:r>
              <a:rPr lang="en-US" dirty="0" err="1" smtClean="0"/>
              <a:t>saudara-saudara</a:t>
            </a:r>
            <a:r>
              <a:rPr lang="en-US" dirty="0" smtClean="0"/>
              <a:t> </a:t>
            </a:r>
            <a:r>
              <a:rPr lang="en-US" dirty="0" err="1" smtClean="0"/>
              <a:t>dalam</a:t>
            </a:r>
            <a:r>
              <a:rPr lang="en-US" dirty="0" smtClean="0"/>
              <a:t> </a:t>
            </a:r>
            <a:r>
              <a:rPr lang="en-US" dirty="0" err="1" smtClean="0"/>
              <a:t>ber-Ibadah</a:t>
            </a:r>
            <a:r>
              <a:rPr lang="en-US" dirty="0" smtClean="0"/>
              <a:t> </a:t>
            </a:r>
            <a:r>
              <a:rPr lang="en-US" dirty="0" err="1" smtClean="0"/>
              <a:t>Qurban</a:t>
            </a:r>
            <a:r>
              <a:rPr lang="en-US" dirty="0" smtClean="0"/>
              <a:t> </a:t>
            </a:r>
            <a:r>
              <a:rPr lang="en-US" dirty="0" err="1" smtClean="0"/>
              <a:t>tidak</a:t>
            </a:r>
            <a:r>
              <a:rPr lang="en-US" dirty="0" smtClean="0"/>
              <a:t>/</a:t>
            </a:r>
            <a:r>
              <a:rPr lang="en-US" dirty="0" err="1" smtClean="0"/>
              <a:t>belum</a:t>
            </a:r>
            <a:r>
              <a:rPr lang="en-US" dirty="0" smtClean="0"/>
              <a:t> </a:t>
            </a:r>
            <a:r>
              <a:rPr lang="en-US" dirty="0" err="1" smtClean="0"/>
              <a:t>seperti</a:t>
            </a:r>
            <a:r>
              <a:rPr lang="en-US" dirty="0" smtClean="0"/>
              <a:t> yang </a:t>
            </a:r>
            <a:r>
              <a:rPr lang="en-US" dirty="0" err="1" smtClean="0"/>
              <a:t>dicontohkan</a:t>
            </a:r>
            <a:r>
              <a:rPr lang="en-US" dirty="0" smtClean="0"/>
              <a:t> </a:t>
            </a:r>
            <a:r>
              <a:rPr lang="en-US" dirty="0" err="1" smtClean="0"/>
              <a:t>oleh</a:t>
            </a:r>
            <a:r>
              <a:rPr lang="en-US" dirty="0" smtClean="0"/>
              <a:t> </a:t>
            </a:r>
            <a:r>
              <a:rPr lang="en-US" dirty="0" err="1" smtClean="0"/>
              <a:t>Rasulullah</a:t>
            </a:r>
            <a:r>
              <a:rPr lang="en-US" dirty="0" smtClean="0"/>
              <a:t> saw :</a:t>
            </a:r>
          </a:p>
          <a:p>
            <a:pPr lvl="1"/>
            <a:r>
              <a:rPr lang="en-US" dirty="0" err="1" smtClean="0"/>
              <a:t>Memilih</a:t>
            </a:r>
            <a:r>
              <a:rPr lang="en-US" dirty="0" smtClean="0"/>
              <a:t>, </a:t>
            </a:r>
            <a:r>
              <a:rPr lang="en-US" dirty="0" err="1" smtClean="0"/>
              <a:t>memelihara</a:t>
            </a:r>
            <a:r>
              <a:rPr lang="en-US" dirty="0" smtClean="0"/>
              <a:t>, </a:t>
            </a:r>
            <a:r>
              <a:rPr lang="en-US" dirty="0" err="1" smtClean="0"/>
              <a:t>menyembelih</a:t>
            </a:r>
            <a:r>
              <a:rPr lang="en-US" dirty="0" smtClean="0"/>
              <a:t>, </a:t>
            </a:r>
            <a:r>
              <a:rPr lang="en-US" dirty="0" err="1" smtClean="0"/>
              <a:t>membagi</a:t>
            </a:r>
            <a:r>
              <a:rPr lang="en-US" dirty="0" smtClean="0"/>
              <a:t> </a:t>
            </a:r>
            <a:r>
              <a:rPr lang="en-US" dirty="0" err="1" smtClean="0"/>
              <a:t>dagingnya</a:t>
            </a:r>
            <a:r>
              <a:rPr lang="en-US" dirty="0" smtClean="0"/>
              <a:t>, </a:t>
            </a:r>
            <a:r>
              <a:rPr lang="en-US" dirty="0" err="1" smtClean="0"/>
              <a:t>dan</a:t>
            </a:r>
            <a:r>
              <a:rPr lang="en-US" dirty="0" smtClean="0"/>
              <a:t> lain </a:t>
            </a:r>
            <a:r>
              <a:rPr lang="en-US" dirty="0" err="1" smtClean="0"/>
              <a:t>sebagainya</a:t>
            </a:r>
            <a:r>
              <a:rPr lang="en-US" dirty="0" smtClean="0"/>
              <a:t>.</a:t>
            </a:r>
          </a:p>
          <a:p>
            <a:r>
              <a:rPr lang="en-US" dirty="0" err="1" smtClean="0"/>
              <a:t>Perlunya</a:t>
            </a:r>
            <a:r>
              <a:rPr lang="en-US" dirty="0" smtClean="0"/>
              <a:t> </a:t>
            </a:r>
            <a:r>
              <a:rPr lang="en-US" dirty="0" err="1" smtClean="0"/>
              <a:t>ilmu</a:t>
            </a:r>
            <a:r>
              <a:rPr lang="en-US" dirty="0" smtClean="0"/>
              <a:t> </a:t>
            </a:r>
            <a:r>
              <a:rPr lang="en-US" dirty="0" err="1" smtClean="0"/>
              <a:t>berqurban</a:t>
            </a:r>
            <a:r>
              <a:rPr lang="en-US" dirty="0" smtClean="0"/>
              <a:t> yang </a:t>
            </a:r>
            <a:r>
              <a:rPr lang="en-US" dirty="0" err="1" smtClean="0"/>
              <a:t>profesional</a:t>
            </a:r>
            <a:r>
              <a:rPr lang="en-US" dirty="0" smtClean="0"/>
              <a:t> (QS 17:36)</a:t>
            </a:r>
          </a:p>
          <a:p>
            <a:r>
              <a:rPr lang="en-US" dirty="0" err="1" smtClean="0"/>
              <a:t>Mutu</a:t>
            </a:r>
            <a:r>
              <a:rPr lang="en-US" dirty="0" smtClean="0"/>
              <a:t> </a:t>
            </a:r>
            <a:r>
              <a:rPr lang="en-US" dirty="0" err="1" smtClean="0"/>
              <a:t>Ternak</a:t>
            </a:r>
            <a:r>
              <a:rPr lang="en-US" dirty="0" smtClean="0"/>
              <a:t> </a:t>
            </a:r>
            <a:r>
              <a:rPr lang="en-US" dirty="0" err="1" smtClean="0"/>
              <a:t>Qurban</a:t>
            </a:r>
            <a:r>
              <a:rPr lang="en-US" dirty="0" smtClean="0"/>
              <a:t> </a:t>
            </a:r>
            <a:r>
              <a:rPr lang="en-US" dirty="0" err="1" smtClean="0"/>
              <a:t>seperti</a:t>
            </a:r>
            <a:r>
              <a:rPr lang="en-US" dirty="0" smtClean="0"/>
              <a:t> </a:t>
            </a:r>
            <a:r>
              <a:rPr lang="en-US" dirty="0" err="1" smtClean="0"/>
              <a:t>teladan</a:t>
            </a:r>
            <a:r>
              <a:rPr lang="en-US" dirty="0" smtClean="0"/>
              <a:t> </a:t>
            </a:r>
            <a:r>
              <a:rPr lang="en-US" dirty="0" err="1" smtClean="0"/>
              <a:t>Rasulullah</a:t>
            </a:r>
            <a:r>
              <a:rPr lang="en-US" dirty="0" smtClean="0"/>
              <a:t> (QS 33:21)</a:t>
            </a:r>
          </a:p>
          <a:p>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defRPr/>
            </a:pPr>
            <a:r>
              <a:rPr lang="en-US" dirty="0" smtClean="0"/>
              <a:t>HASIL PENELITIAN</a:t>
            </a:r>
          </a:p>
        </p:txBody>
      </p:sp>
      <p:graphicFrame>
        <p:nvGraphicFramePr>
          <p:cNvPr id="135186" name="Group 18"/>
          <p:cNvGraphicFramePr>
            <a:graphicFrameLocks noGrp="1"/>
          </p:cNvGraphicFramePr>
          <p:nvPr>
            <p:ph type="tbl" idx="1"/>
          </p:nvPr>
        </p:nvGraphicFramePr>
        <p:xfrm>
          <a:off x="1066800" y="1981200"/>
          <a:ext cx="7543800" cy="2514600"/>
        </p:xfrm>
        <a:graphic>
          <a:graphicData uri="http://schemas.openxmlformats.org/drawingml/2006/table">
            <a:tbl>
              <a:tblPr/>
              <a:tblGrid>
                <a:gridCol w="3771900"/>
                <a:gridCol w="3771900"/>
              </a:tblGrid>
              <a:tr h="9144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JENIS TERNAK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BOBOT BADAN (KG)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002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DOMBA</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dirty="0" smtClean="0">
                          <a:ln>
                            <a:noFill/>
                          </a:ln>
                          <a:solidFill>
                            <a:schemeClr val="tx1"/>
                          </a:solidFill>
                          <a:effectLst>
                            <a:outerShdw blurRad="38100" dist="38100" dir="2700000" algn="tl">
                              <a:srgbClr val="000000"/>
                            </a:outerShdw>
                          </a:effectLst>
                          <a:latin typeface="Tahoma" pitchFamily="34" charset="0"/>
                          <a:cs typeface="Arial" charset="0"/>
                        </a:rPr>
                        <a:t>KAMBING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23,0 (15,0 - 33,5)</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8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Arial" charset="0"/>
                        </a:rPr>
                        <a:t>25,0 (16,0 - 40,0)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5188" name="Text Box 20"/>
          <p:cNvSpPr txBox="1">
            <a:spLocks noChangeArrowheads="1"/>
          </p:cNvSpPr>
          <p:nvPr/>
        </p:nvSpPr>
        <p:spPr bwMode="auto">
          <a:xfrm>
            <a:off x="1371600" y="5181600"/>
            <a:ext cx="7162800" cy="519113"/>
          </a:xfrm>
          <a:prstGeom prst="rect">
            <a:avLst/>
          </a:prstGeom>
          <a:noFill/>
          <a:ln w="9525">
            <a:noFill/>
            <a:miter lim="800000"/>
            <a:headEnd/>
            <a:tailEnd/>
          </a:ln>
        </p:spPr>
        <p:txBody>
          <a:bodyPr>
            <a:spAutoFit/>
          </a:bodyPr>
          <a:lstStyle/>
          <a:p>
            <a:pPr>
              <a:spcBef>
                <a:spcPct val="50000"/>
              </a:spcBef>
            </a:pPr>
            <a:r>
              <a:rPr lang="en-US" sz="2800" b="1" dirty="0"/>
              <a:t>BELUM MUSINNAH        </a:t>
            </a:r>
            <a:r>
              <a:rPr lang="en-US" sz="2800" b="1" dirty="0" smtClean="0"/>
              <a:t>81 </a:t>
            </a:r>
            <a:r>
              <a:rPr lang="en-US" sz="2800" b="1" dirty="0"/>
              <a:t>%  !!!</a:t>
            </a:r>
          </a:p>
        </p:txBody>
      </p:sp>
      <p:sp>
        <p:nvSpPr>
          <p:cNvPr id="5" name="TextBox 4"/>
          <p:cNvSpPr txBox="1"/>
          <p:nvPr/>
        </p:nvSpPr>
        <p:spPr>
          <a:xfrm>
            <a:off x="1371600" y="4572000"/>
            <a:ext cx="4114800" cy="369332"/>
          </a:xfrm>
          <a:prstGeom prst="rect">
            <a:avLst/>
          </a:prstGeom>
          <a:noFill/>
        </p:spPr>
        <p:txBody>
          <a:bodyPr wrap="square" rtlCol="0">
            <a:spAutoFit/>
          </a:bodyPr>
          <a:lstStyle/>
          <a:p>
            <a:r>
              <a:rPr lang="en-US" dirty="0" err="1" smtClean="0"/>
              <a:t>Sumber</a:t>
            </a:r>
            <a:r>
              <a:rPr lang="en-US" dirty="0" smtClean="0"/>
              <a:t> : </a:t>
            </a:r>
            <a:r>
              <a:rPr lang="en-US" dirty="0" err="1" smtClean="0"/>
              <a:t>Nuryadi</a:t>
            </a:r>
            <a:r>
              <a:rPr lang="en-US" dirty="0" smtClean="0"/>
              <a:t>(1986)</a:t>
            </a:r>
            <a:endParaRPr lang="id-ID"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5170"/>
                                        </p:tgtEl>
                                        <p:attrNameLst>
                                          <p:attrName>style.visibility</p:attrName>
                                        </p:attrNameLst>
                                      </p:cBhvr>
                                      <p:to>
                                        <p:strVal val="visible"/>
                                      </p:to>
                                    </p:set>
                                    <p:anim calcmode="lin" valueType="num">
                                      <p:cBhvr>
                                        <p:cTn id="7" dur="3000" fill="hold"/>
                                        <p:tgtEl>
                                          <p:spTgt spid="135170"/>
                                        </p:tgtEl>
                                        <p:attrNameLst>
                                          <p:attrName>ppt_w</p:attrName>
                                        </p:attrNameLst>
                                      </p:cBhvr>
                                      <p:tavLst>
                                        <p:tav tm="0">
                                          <p:val>
                                            <p:fltVal val="0"/>
                                          </p:val>
                                        </p:tav>
                                        <p:tav tm="100000">
                                          <p:val>
                                            <p:strVal val="#ppt_w"/>
                                          </p:val>
                                        </p:tav>
                                      </p:tavLst>
                                    </p:anim>
                                    <p:anim calcmode="lin" valueType="num">
                                      <p:cBhvr>
                                        <p:cTn id="8" dur="3000" fill="hold"/>
                                        <p:tgtEl>
                                          <p:spTgt spid="135170"/>
                                        </p:tgtEl>
                                        <p:attrNameLst>
                                          <p:attrName>ppt_h</p:attrName>
                                        </p:attrNameLst>
                                      </p:cBhvr>
                                      <p:tavLst>
                                        <p:tav tm="0">
                                          <p:val>
                                            <p:fltVal val="0"/>
                                          </p:val>
                                        </p:tav>
                                        <p:tav tm="100000">
                                          <p:val>
                                            <p:strVal val="#ppt_h"/>
                                          </p:val>
                                        </p:tav>
                                      </p:tavLst>
                                    </p:anim>
                                    <p:animEffect transition="in" filter="fade">
                                      <p:cBhvr>
                                        <p:cTn id="9" dur="3000"/>
                                        <p:tgtEl>
                                          <p:spTgt spid="135170"/>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35186"/>
                                        </p:tgtEl>
                                        <p:attrNameLst>
                                          <p:attrName>style.visibility</p:attrName>
                                        </p:attrNameLst>
                                      </p:cBhvr>
                                      <p:to>
                                        <p:strVal val="visible"/>
                                      </p:to>
                                    </p:set>
                                    <p:animEffect transition="in" filter="box(in)">
                                      <p:cBhvr>
                                        <p:cTn id="14" dur="500"/>
                                        <p:tgtEl>
                                          <p:spTgt spid="135186"/>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ox(in)">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35188"/>
                                        </p:tgtEl>
                                        <p:attrNameLst>
                                          <p:attrName>style.visibility</p:attrName>
                                        </p:attrNameLst>
                                      </p:cBhvr>
                                      <p:to>
                                        <p:strVal val="visible"/>
                                      </p:to>
                                    </p:set>
                                    <p:animEffect transition="in" filter="diamond(in)">
                                      <p:cBhvr>
                                        <p:cTn id="24" dur="5000"/>
                                        <p:tgtEl>
                                          <p:spTgt spid="135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0" grpId="0"/>
      <p:bldP spid="135188"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0" y="304800"/>
            <a:ext cx="9144000" cy="1431925"/>
          </a:xfrm>
        </p:spPr>
        <p:txBody>
          <a:bodyPr/>
          <a:lstStyle/>
          <a:p>
            <a:pPr algn="ctr" eaLnBrk="1" hangingPunct="1">
              <a:defRPr/>
            </a:pPr>
            <a:r>
              <a:rPr lang="en-US" smtClean="0"/>
              <a:t>RUJUKAN</a:t>
            </a:r>
          </a:p>
        </p:txBody>
      </p:sp>
      <p:sp>
        <p:nvSpPr>
          <p:cNvPr id="161795" name="Rectangle 3"/>
          <p:cNvSpPr>
            <a:spLocks noGrp="1" noChangeArrowheads="1"/>
          </p:cNvSpPr>
          <p:nvPr>
            <p:ph idx="1"/>
          </p:nvPr>
        </p:nvSpPr>
        <p:spPr>
          <a:xfrm>
            <a:off x="304800" y="1981200"/>
            <a:ext cx="8534400" cy="4876800"/>
          </a:xfrm>
        </p:spPr>
        <p:txBody>
          <a:bodyPr/>
          <a:lstStyle/>
          <a:p>
            <a:pPr eaLnBrk="1" hangingPunct="1">
              <a:buFont typeface="Wingdings" pitchFamily="2" charset="2"/>
              <a:buNone/>
              <a:defRPr/>
            </a:pPr>
            <a:endParaRPr lang="en-US" b="1" dirty="0" smtClean="0">
              <a:sym typeface="HQPB5" pitchFamily="2" charset="2"/>
            </a:endParaRPr>
          </a:p>
          <a:p>
            <a:pPr algn="ctr" eaLnBrk="1" hangingPunct="1">
              <a:lnSpc>
                <a:spcPct val="150000"/>
              </a:lnSpc>
              <a:buFont typeface="Wingdings" pitchFamily="2" charset="2"/>
              <a:buNone/>
              <a:defRPr/>
            </a:pPr>
            <a:r>
              <a:rPr lang="en-US" sz="3200" b="1" dirty="0" smtClean="0"/>
              <a:t> </a:t>
            </a:r>
            <a:r>
              <a:rPr lang="en-US" sz="3200" b="1" dirty="0" smtClean="0">
                <a:sym typeface="HQPB5"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1"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1"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1"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4" pitchFamily="2" charset="2"/>
              </a:rPr>
              <a:t> </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2" pitchFamily="2" charset="2"/>
              </a:rPr>
              <a:t> </a:t>
            </a:r>
            <a:r>
              <a:rPr lang="en-US" sz="3200" b="1" dirty="0" smtClean="0">
                <a:sym typeface="HQPB5"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5" pitchFamily="2" charset="2"/>
              </a:rPr>
              <a:t></a:t>
            </a:r>
            <a:r>
              <a:rPr lang="en-US" sz="3200" b="1" dirty="0" smtClean="0">
                <a:sym typeface="HQPB1"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1" pitchFamily="2" charset="2"/>
              </a:rPr>
              <a:t></a:t>
            </a:r>
            <a:r>
              <a:rPr lang="en-US" sz="3200" b="1" dirty="0" smtClean="0"/>
              <a:t> </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4" pitchFamily="2" charset="2"/>
              </a:rPr>
              <a:t> </a:t>
            </a:r>
          </a:p>
          <a:p>
            <a:pPr algn="ctr" eaLnBrk="1" hangingPunct="1">
              <a:lnSpc>
                <a:spcPct val="150000"/>
              </a:lnSpc>
              <a:buFont typeface="Wingdings" pitchFamily="2" charset="2"/>
              <a:buNone/>
              <a:defRPr/>
            </a:pPr>
            <a:r>
              <a:rPr lang="en-US" sz="3200" b="1" dirty="0" smtClean="0"/>
              <a:t> </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1" pitchFamily="2" charset="2"/>
              </a:rPr>
              <a:t></a:t>
            </a:r>
            <a:r>
              <a:rPr lang="en-US" sz="3200" b="1" dirty="0" smtClean="0"/>
              <a:t> </a:t>
            </a:r>
            <a:r>
              <a:rPr lang="en-US" sz="3200" b="1" dirty="0" smtClean="0">
                <a:sym typeface="HQPB5" pitchFamily="2" charset="2"/>
              </a:rPr>
              <a:t></a:t>
            </a:r>
            <a:r>
              <a:rPr lang="en-US" sz="3200" b="1" dirty="0" smtClean="0">
                <a:sym typeface="HQPB2"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5"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t> </a:t>
            </a:r>
            <a:r>
              <a:rPr lang="en-US" sz="3200" b="1" dirty="0" smtClean="0">
                <a:sym typeface="HQPB5" pitchFamily="2" charset="2"/>
              </a:rPr>
              <a:t></a:t>
            </a:r>
            <a:r>
              <a:rPr lang="en-US" sz="3200" b="1" dirty="0" smtClean="0"/>
              <a:t> </a:t>
            </a:r>
            <a:r>
              <a:rPr lang="en-US" sz="3200" b="1" dirty="0" smtClean="0">
                <a:sym typeface="HQPB4"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sym typeface="HQPB4" pitchFamily="2" charset="2"/>
              </a:rPr>
              <a:t></a:t>
            </a:r>
            <a:r>
              <a:rPr lang="en-US" sz="3200" b="1" dirty="0" smtClean="0">
                <a:sym typeface="HQPB1" pitchFamily="2" charset="2"/>
              </a:rPr>
              <a:t></a:t>
            </a:r>
            <a:r>
              <a:rPr lang="en-US" sz="3200" b="1" dirty="0" smtClean="0">
                <a:sym typeface="HQPB4" pitchFamily="2" charset="2"/>
              </a:rPr>
              <a:t></a:t>
            </a:r>
            <a:r>
              <a:rPr lang="en-US" sz="3200" b="1" dirty="0" smtClean="0">
                <a:sym typeface="HQPB2" pitchFamily="2" charset="2"/>
              </a:rPr>
              <a:t></a:t>
            </a:r>
            <a:r>
              <a:rPr lang="en-US" sz="3200" b="1" dirty="0" smtClean="0">
                <a:sym typeface="HQPB5" pitchFamily="2" charset="2"/>
              </a:rPr>
              <a:t></a:t>
            </a:r>
            <a:r>
              <a:rPr lang="en-US" sz="3200" b="1" dirty="0" smtClean="0">
                <a:sym typeface="HQPB1" pitchFamily="2" charset="2"/>
              </a:rPr>
              <a:t></a:t>
            </a:r>
            <a:r>
              <a:rPr lang="en-US" sz="3200" b="1" dirty="0" smtClean="0">
                <a:sym typeface="HQPB5" pitchFamily="2" charset="2"/>
              </a:rPr>
              <a:t></a:t>
            </a:r>
            <a:r>
              <a:rPr lang="en-US" sz="3200" b="1" dirty="0" smtClean="0">
                <a:sym typeface="HQPB2" pitchFamily="2" charset="2"/>
              </a:rPr>
              <a:t></a:t>
            </a:r>
            <a:r>
              <a:rPr lang="en-US" sz="3200" b="1" dirty="0" smtClean="0"/>
              <a:t> </a:t>
            </a:r>
            <a:r>
              <a:rPr lang="en-US" sz="3200" b="1" dirty="0" smtClean="0">
                <a:sym typeface="HQPB2" pitchFamily="2" charset="2"/>
              </a:rPr>
              <a:t> </a:t>
            </a:r>
          </a:p>
          <a:p>
            <a:pPr algn="r" eaLnBrk="1" hangingPunct="1">
              <a:buFont typeface="Wingdings" pitchFamily="2" charset="2"/>
              <a:buNone/>
              <a:defRPr/>
            </a:pPr>
            <a:endParaRPr lang="en-US" dirty="0" smtClean="0"/>
          </a:p>
          <a:p>
            <a:pPr eaLnBrk="1" hangingPunct="1">
              <a:buFont typeface="Wingdings" pitchFamily="2" charset="2"/>
              <a:buNone/>
              <a:defRPr/>
            </a:pPr>
            <a:r>
              <a:rPr lang="en-US" sz="2400" dirty="0" smtClean="0"/>
              <a:t>Dan </a:t>
            </a:r>
            <a:r>
              <a:rPr lang="en-US" sz="2400" dirty="0" err="1" smtClean="0"/>
              <a:t>janganlah</a:t>
            </a:r>
            <a:r>
              <a:rPr lang="en-US" sz="2400" dirty="0" smtClean="0"/>
              <a:t> </a:t>
            </a:r>
            <a:r>
              <a:rPr lang="en-US" sz="2400" dirty="0" err="1" smtClean="0"/>
              <a:t>kamu</a:t>
            </a:r>
            <a:r>
              <a:rPr lang="en-US" sz="2400" dirty="0" smtClean="0"/>
              <a:t> </a:t>
            </a:r>
            <a:r>
              <a:rPr lang="en-US" sz="2400" dirty="0" err="1" smtClean="0"/>
              <a:t>mengikuti</a:t>
            </a:r>
            <a:r>
              <a:rPr lang="en-US" sz="2400" dirty="0" smtClean="0"/>
              <a:t> </a:t>
            </a:r>
            <a:r>
              <a:rPr lang="en-US" sz="2400" dirty="0" err="1" smtClean="0"/>
              <a:t>apa</a:t>
            </a:r>
            <a:r>
              <a:rPr lang="en-US" sz="2400" dirty="0" smtClean="0"/>
              <a:t> yang </a:t>
            </a:r>
            <a:r>
              <a:rPr lang="en-US" sz="2400" dirty="0" err="1" smtClean="0"/>
              <a:t>kamu</a:t>
            </a:r>
            <a:r>
              <a:rPr lang="en-US" sz="2400" dirty="0" smtClean="0"/>
              <a:t> </a:t>
            </a:r>
          </a:p>
          <a:p>
            <a:pPr eaLnBrk="1" hangingPunct="1">
              <a:buFont typeface="Wingdings" pitchFamily="2" charset="2"/>
              <a:buNone/>
              <a:defRPr/>
            </a:pPr>
            <a:r>
              <a:rPr lang="en-US" sz="2400" dirty="0" err="1" smtClean="0"/>
              <a:t>tidak</a:t>
            </a:r>
            <a:r>
              <a:rPr lang="en-US" sz="2400" dirty="0" smtClean="0"/>
              <a:t> </a:t>
            </a:r>
            <a:r>
              <a:rPr lang="en-US" sz="2400" dirty="0" err="1" smtClean="0"/>
              <a:t>mempunyai</a:t>
            </a:r>
            <a:r>
              <a:rPr lang="en-US" sz="2400" dirty="0" smtClean="0"/>
              <a:t> </a:t>
            </a:r>
            <a:r>
              <a:rPr lang="en-US" sz="2400" dirty="0" err="1" smtClean="0"/>
              <a:t>pengetahuan</a:t>
            </a:r>
            <a:r>
              <a:rPr lang="en-US" sz="2400" dirty="0" smtClean="0"/>
              <a:t> </a:t>
            </a:r>
            <a:r>
              <a:rPr lang="en-US" sz="2400" dirty="0" err="1" smtClean="0"/>
              <a:t>tentangnya</a:t>
            </a:r>
            <a:r>
              <a:rPr lang="en-US" sz="2400" dirty="0" smtClean="0"/>
              <a:t>. </a:t>
            </a:r>
          </a:p>
          <a:p>
            <a:pPr eaLnBrk="1" hangingPunct="1">
              <a:buFont typeface="Wingdings" pitchFamily="2" charset="2"/>
              <a:buNone/>
              <a:defRPr/>
            </a:pPr>
            <a:r>
              <a:rPr lang="en-US" sz="2400" dirty="0" err="1" smtClean="0"/>
              <a:t>Sesungguhnya</a:t>
            </a:r>
            <a:r>
              <a:rPr lang="en-US" sz="2400" dirty="0" smtClean="0"/>
              <a:t> </a:t>
            </a:r>
            <a:r>
              <a:rPr lang="en-US" sz="2400" dirty="0" err="1" smtClean="0"/>
              <a:t>pendengaran</a:t>
            </a:r>
            <a:r>
              <a:rPr lang="en-US" sz="2400" dirty="0" smtClean="0"/>
              <a:t>, </a:t>
            </a:r>
            <a:r>
              <a:rPr lang="en-US" sz="2400" dirty="0" err="1" smtClean="0"/>
              <a:t>penglihatan</a:t>
            </a:r>
            <a:r>
              <a:rPr lang="en-US" sz="2400" dirty="0" smtClean="0"/>
              <a:t> </a:t>
            </a:r>
            <a:r>
              <a:rPr lang="en-US" sz="2400" dirty="0" err="1" smtClean="0"/>
              <a:t>dan</a:t>
            </a:r>
            <a:r>
              <a:rPr lang="en-US" sz="2400" dirty="0" smtClean="0"/>
              <a:t> </a:t>
            </a:r>
            <a:r>
              <a:rPr lang="en-US" sz="2400" dirty="0" err="1" smtClean="0"/>
              <a:t>hati</a:t>
            </a:r>
            <a:r>
              <a:rPr lang="en-US" sz="2400" dirty="0" smtClean="0"/>
              <a:t>, </a:t>
            </a:r>
          </a:p>
          <a:p>
            <a:pPr eaLnBrk="1" hangingPunct="1">
              <a:buFont typeface="Wingdings" pitchFamily="2" charset="2"/>
              <a:buNone/>
              <a:defRPr/>
            </a:pPr>
            <a:r>
              <a:rPr lang="en-US" sz="2400" dirty="0" err="1" smtClean="0"/>
              <a:t>semuanya</a:t>
            </a:r>
            <a:r>
              <a:rPr lang="en-US" sz="2400" dirty="0" smtClean="0"/>
              <a:t> </a:t>
            </a:r>
            <a:r>
              <a:rPr lang="en-US" sz="2400" dirty="0" err="1" smtClean="0"/>
              <a:t>itu</a:t>
            </a:r>
            <a:r>
              <a:rPr lang="en-US" sz="2400" dirty="0" smtClean="0"/>
              <a:t> </a:t>
            </a:r>
            <a:r>
              <a:rPr lang="en-US" sz="2400" dirty="0" err="1" smtClean="0"/>
              <a:t>akan</a:t>
            </a:r>
            <a:r>
              <a:rPr lang="en-US" sz="2400" dirty="0" smtClean="0"/>
              <a:t> </a:t>
            </a:r>
            <a:r>
              <a:rPr lang="en-US" sz="2400" dirty="0" err="1" smtClean="0"/>
              <a:t>diminta</a:t>
            </a:r>
            <a:r>
              <a:rPr lang="en-US" sz="2400" dirty="0" smtClean="0"/>
              <a:t> </a:t>
            </a:r>
            <a:r>
              <a:rPr lang="en-US" sz="2400" dirty="0" err="1" smtClean="0"/>
              <a:t>pertanggungan</a:t>
            </a:r>
            <a:r>
              <a:rPr lang="en-US" sz="2400" dirty="0" smtClean="0"/>
              <a:t> </a:t>
            </a:r>
            <a:r>
              <a:rPr lang="en-US" sz="2400" dirty="0" err="1" smtClean="0"/>
              <a:t>jawabnya</a:t>
            </a:r>
            <a:endParaRPr lang="en-US" sz="2400" dirty="0" smtClean="0"/>
          </a:p>
          <a:p>
            <a:pPr eaLnBrk="1" hangingPunct="1">
              <a:buFont typeface="Wingdings" pitchFamily="2" charset="2"/>
              <a:buNone/>
              <a:defRPr/>
            </a:pPr>
            <a:r>
              <a:rPr lang="en-US" sz="2000" i="1" dirty="0" smtClean="0"/>
              <a:t>AL ISRO’ : 36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1794"/>
                                        </p:tgtEl>
                                        <p:attrNameLst>
                                          <p:attrName>style.visibility</p:attrName>
                                        </p:attrNameLst>
                                      </p:cBhvr>
                                      <p:to>
                                        <p:strVal val="visible"/>
                                      </p:to>
                                    </p:set>
                                    <p:animEffect transition="in" filter="blinds(horizontal)">
                                      <p:cBhvr>
                                        <p:cTn id="7" dur="3000"/>
                                        <p:tgtEl>
                                          <p:spTgt spid="1617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1795">
                                            <p:txEl>
                                              <p:pRg st="1" end="1"/>
                                            </p:txEl>
                                          </p:spTgt>
                                        </p:tgtEl>
                                        <p:attrNameLst>
                                          <p:attrName>style.visibility</p:attrName>
                                        </p:attrNameLst>
                                      </p:cBhvr>
                                      <p:to>
                                        <p:strVal val="visible"/>
                                      </p:to>
                                    </p:set>
                                    <p:anim calcmode="lin" valueType="num">
                                      <p:cBhvr additive="base">
                                        <p:cTn id="12" dur="500" fill="hold"/>
                                        <p:tgtEl>
                                          <p:spTgt spid="161795">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17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1795">
                                            <p:txEl>
                                              <p:pRg st="2" end="2"/>
                                            </p:txEl>
                                          </p:spTgt>
                                        </p:tgtEl>
                                        <p:attrNameLst>
                                          <p:attrName>style.visibility</p:attrName>
                                        </p:attrNameLst>
                                      </p:cBhvr>
                                      <p:to>
                                        <p:strVal val="visible"/>
                                      </p:to>
                                    </p:set>
                                    <p:anim calcmode="lin" valueType="num">
                                      <p:cBhvr additive="base">
                                        <p:cTn id="18" dur="500" fill="hold"/>
                                        <p:tgtEl>
                                          <p:spTgt spid="161795">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1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1795">
                                            <p:txEl>
                                              <p:pRg st="4" end="4"/>
                                            </p:txEl>
                                          </p:spTgt>
                                        </p:tgtEl>
                                        <p:attrNameLst>
                                          <p:attrName>style.visibility</p:attrName>
                                        </p:attrNameLst>
                                      </p:cBhvr>
                                      <p:to>
                                        <p:strVal val="visible"/>
                                      </p:to>
                                    </p:set>
                                    <p:anim calcmode="lin" valueType="num">
                                      <p:cBhvr additive="base">
                                        <p:cTn id="24" dur="500" fill="hold"/>
                                        <p:tgtEl>
                                          <p:spTgt spid="161795">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179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1795">
                                            <p:txEl>
                                              <p:pRg st="5" end="5"/>
                                            </p:txEl>
                                          </p:spTgt>
                                        </p:tgtEl>
                                        <p:attrNameLst>
                                          <p:attrName>style.visibility</p:attrName>
                                        </p:attrNameLst>
                                      </p:cBhvr>
                                      <p:to>
                                        <p:strVal val="visible"/>
                                      </p:to>
                                    </p:set>
                                    <p:anim calcmode="lin" valueType="num">
                                      <p:cBhvr additive="base">
                                        <p:cTn id="30" dur="500" fill="hold"/>
                                        <p:tgtEl>
                                          <p:spTgt spid="161795">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179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1795">
                                            <p:txEl>
                                              <p:pRg st="6" end="6"/>
                                            </p:txEl>
                                          </p:spTgt>
                                        </p:tgtEl>
                                        <p:attrNameLst>
                                          <p:attrName>style.visibility</p:attrName>
                                        </p:attrNameLst>
                                      </p:cBhvr>
                                      <p:to>
                                        <p:strVal val="visible"/>
                                      </p:to>
                                    </p:set>
                                    <p:anim calcmode="lin" valueType="num">
                                      <p:cBhvr additive="base">
                                        <p:cTn id="36" dur="500" fill="hold"/>
                                        <p:tgtEl>
                                          <p:spTgt spid="161795">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179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61795">
                                            <p:txEl>
                                              <p:pRg st="7" end="7"/>
                                            </p:txEl>
                                          </p:spTgt>
                                        </p:tgtEl>
                                        <p:attrNameLst>
                                          <p:attrName>style.visibility</p:attrName>
                                        </p:attrNameLst>
                                      </p:cBhvr>
                                      <p:to>
                                        <p:strVal val="visible"/>
                                      </p:to>
                                    </p:set>
                                    <p:anim calcmode="lin" valueType="num">
                                      <p:cBhvr additive="base">
                                        <p:cTn id="42" dur="500" fill="hold"/>
                                        <p:tgtEl>
                                          <p:spTgt spid="161795">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179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61795">
                                            <p:txEl>
                                              <p:pRg st="8" end="8"/>
                                            </p:txEl>
                                          </p:spTgt>
                                        </p:tgtEl>
                                        <p:attrNameLst>
                                          <p:attrName>style.visibility</p:attrName>
                                        </p:attrNameLst>
                                      </p:cBhvr>
                                      <p:to>
                                        <p:strVal val="visible"/>
                                      </p:to>
                                    </p:set>
                                    <p:anim calcmode="lin" valueType="num">
                                      <p:cBhvr additive="base">
                                        <p:cTn id="48" dur="500" fill="hold"/>
                                        <p:tgtEl>
                                          <p:spTgt spid="161795">
                                            <p:txEl>
                                              <p:pRg st="8" end="8"/>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6179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rgbClr val="FF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1297</TotalTime>
  <Words>1646</Words>
  <Application>Microsoft Office PowerPoint</Application>
  <PresentationFormat>On-screen Show (4:3)</PresentationFormat>
  <Paragraphs>237</Paragraphs>
  <Slides>54</Slides>
  <Notes>8</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Flow</vt:lpstr>
      <vt:lpstr>DISEMINASI  PEMERIKSAAN ANTEMORTEM DAN POSTMORTEM TERNAK QURBAN</vt:lpstr>
      <vt:lpstr>Slide 2</vt:lpstr>
      <vt:lpstr>DISEMINASI PEMERIKSAAN  ANTEMORTEM DAN POSTMORTEM TERNAK QURBAN</vt:lpstr>
      <vt:lpstr>Slide 4</vt:lpstr>
      <vt:lpstr>PENDAHULUAN</vt:lpstr>
      <vt:lpstr>PENGERTIAN</vt:lpstr>
      <vt:lpstr>LATAR BELAKANG</vt:lpstr>
      <vt:lpstr>HASIL PENELITIAN</vt:lpstr>
      <vt:lpstr>RUJUKAN</vt:lpstr>
      <vt:lpstr>الاحزاب</vt:lpstr>
      <vt:lpstr>NABI PERNAH MENJADI PENGGEBALA</vt:lpstr>
      <vt:lpstr>HADITS</vt:lpstr>
      <vt:lpstr>ARTINYA</vt:lpstr>
      <vt:lpstr>ANIMAL WALFARE:                     5 FREEDOMS</vt:lpstr>
      <vt:lpstr>Slide 15</vt:lpstr>
      <vt:lpstr>FAWC</vt:lpstr>
      <vt:lpstr> ternak qurban ??? </vt:lpstr>
      <vt:lpstr>KEDUDUKAN IBADAH QURBQN</vt:lpstr>
      <vt:lpstr>  </vt:lpstr>
      <vt:lpstr>DAGING QURBAN</vt:lpstr>
      <vt:lpstr>QURBAN KELOMPOK</vt:lpstr>
      <vt:lpstr>QURBAM KELOMOK</vt:lpstr>
      <vt:lpstr>Pandangan Ilmu Peternakan</vt:lpstr>
      <vt:lpstr>Ternak  kebiri </vt:lpstr>
      <vt:lpstr>Ternak dilarang untuk Qurban</vt:lpstr>
      <vt:lpstr>ANTE MORTEM</vt:lpstr>
      <vt:lpstr>PEMERIKSAAN GIGI SERI</vt:lpstr>
      <vt:lpstr>MUSINNAH  Vs. BELUM MUSINNAH </vt:lpstr>
      <vt:lpstr>GIGI SERI SUSU (PI0 )</vt:lpstr>
      <vt:lpstr>PI1</vt:lpstr>
      <vt:lpstr>PI4</vt:lpstr>
      <vt:lpstr>TAHPAN PEMERIKSAAN GIGI SAPI</vt:lpstr>
      <vt:lpstr>MEMASUKKAN TELAPAK TANGAN</vt:lpstr>
      <vt:lpstr>PI 1</vt:lpstr>
      <vt:lpstr>BODY CONDITION SCORE (BCS)</vt:lpstr>
      <vt:lpstr>SCORE 1</vt:lpstr>
      <vt:lpstr>SCORE 2</vt:lpstr>
      <vt:lpstr>SCORE  3</vt:lpstr>
      <vt:lpstr>SCORE  4</vt:lpstr>
      <vt:lpstr>SCORE  5</vt:lpstr>
      <vt:lpstr>SCORE  6</vt:lpstr>
      <vt:lpstr>CARA PENYEMBELIHAN</vt:lpstr>
      <vt:lpstr>MODERN</vt:lpstr>
      <vt:lpstr>Slide 44</vt:lpstr>
      <vt:lpstr>Slide 45</vt:lpstr>
      <vt:lpstr>CARA MEROBOHKAN SAPI</vt:lpstr>
      <vt:lpstr>IHSAN METHOD Vs. MODERN METHOD</vt:lpstr>
      <vt:lpstr>   QS AL AN’AM : 116 </vt:lpstr>
      <vt:lpstr>PENUTUP</vt:lpstr>
      <vt:lpstr>Slide 50</vt:lpstr>
      <vt:lpstr>JADILAH HAMBA ALLAH YANG BERSAUDARA</vt:lpstr>
      <vt:lpstr>Slide 52</vt:lpstr>
      <vt:lpstr>Slide 53</vt:lpstr>
      <vt:lpstr>Slide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PELATIHAN TERNAK QURBAN</dc:title>
  <dc:creator>NURYADI</dc:creator>
  <cp:lastModifiedBy>NURYADI</cp:lastModifiedBy>
  <cp:revision>100</cp:revision>
  <dcterms:created xsi:type="dcterms:W3CDTF">2014-09-23T07:31:47Z</dcterms:created>
  <dcterms:modified xsi:type="dcterms:W3CDTF">2015-09-15T12:36:49Z</dcterms:modified>
</cp:coreProperties>
</file>